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9" r:id="rId4"/>
    <p:sldId id="260" r:id="rId5"/>
    <p:sldId id="268" r:id="rId6"/>
    <p:sldId id="259" r:id="rId7"/>
    <p:sldId id="261" r:id="rId8"/>
    <p:sldId id="263" r:id="rId9"/>
    <p:sldId id="262" r:id="rId10"/>
    <p:sldId id="264" r:id="rId11"/>
    <p:sldId id="265" r:id="rId12"/>
    <p:sldId id="267" r:id="rId13"/>
    <p:sldId id="266" r:id="rId14"/>
    <p:sldId id="272" r:id="rId15"/>
    <p:sldId id="270" r:id="rId16"/>
    <p:sldId id="271" r:id="rId17"/>
  </p:sldIdLst>
  <p:sldSz cx="24384000" cy="13716000"/>
  <p:notesSz cx="6858000" cy="9144000"/>
  <p:defaultTextStyle>
    <a:lvl1pPr defTabSz="457200">
      <a:lnSpc>
        <a:spcPct val="70000"/>
      </a:lnSpc>
      <a:defRPr sz="12500" spc="0">
        <a:solidFill>
          <a:srgbClr val="53585F"/>
        </a:solidFill>
        <a:latin typeface="+mn-lt"/>
        <a:ea typeface="+mn-ea"/>
        <a:cs typeface="+mn-cs"/>
        <a:sym typeface="Source Sans Pro Light"/>
      </a:defRPr>
    </a:lvl1pPr>
    <a:lvl2pPr indent="228600" defTabSz="457200">
      <a:lnSpc>
        <a:spcPct val="70000"/>
      </a:lnSpc>
      <a:defRPr sz="12500" spc="0">
        <a:solidFill>
          <a:srgbClr val="53585F"/>
        </a:solidFill>
        <a:latin typeface="+mn-lt"/>
        <a:ea typeface="+mn-ea"/>
        <a:cs typeface="+mn-cs"/>
        <a:sym typeface="Source Sans Pro Light"/>
      </a:defRPr>
    </a:lvl2pPr>
    <a:lvl3pPr indent="457200" defTabSz="457200">
      <a:lnSpc>
        <a:spcPct val="70000"/>
      </a:lnSpc>
      <a:defRPr sz="12500" spc="0">
        <a:solidFill>
          <a:srgbClr val="53585F"/>
        </a:solidFill>
        <a:latin typeface="+mn-lt"/>
        <a:ea typeface="+mn-ea"/>
        <a:cs typeface="+mn-cs"/>
        <a:sym typeface="Source Sans Pro Light"/>
      </a:defRPr>
    </a:lvl3pPr>
    <a:lvl4pPr indent="685800" defTabSz="457200">
      <a:lnSpc>
        <a:spcPct val="70000"/>
      </a:lnSpc>
      <a:defRPr sz="12500" spc="0">
        <a:solidFill>
          <a:srgbClr val="53585F"/>
        </a:solidFill>
        <a:latin typeface="+mn-lt"/>
        <a:ea typeface="+mn-ea"/>
        <a:cs typeface="+mn-cs"/>
        <a:sym typeface="Source Sans Pro Light"/>
      </a:defRPr>
    </a:lvl4pPr>
    <a:lvl5pPr indent="914400" defTabSz="457200">
      <a:lnSpc>
        <a:spcPct val="70000"/>
      </a:lnSpc>
      <a:defRPr sz="12500" spc="0">
        <a:solidFill>
          <a:srgbClr val="53585F"/>
        </a:solidFill>
        <a:latin typeface="+mn-lt"/>
        <a:ea typeface="+mn-ea"/>
        <a:cs typeface="+mn-cs"/>
        <a:sym typeface="Source Sans Pro Light"/>
      </a:defRPr>
    </a:lvl5pPr>
    <a:lvl6pPr indent="1143000" defTabSz="457200">
      <a:lnSpc>
        <a:spcPct val="70000"/>
      </a:lnSpc>
      <a:defRPr sz="12500" spc="0">
        <a:solidFill>
          <a:srgbClr val="53585F"/>
        </a:solidFill>
        <a:latin typeface="+mn-lt"/>
        <a:ea typeface="+mn-ea"/>
        <a:cs typeface="+mn-cs"/>
        <a:sym typeface="Source Sans Pro Light"/>
      </a:defRPr>
    </a:lvl6pPr>
    <a:lvl7pPr indent="1371600" defTabSz="457200">
      <a:lnSpc>
        <a:spcPct val="70000"/>
      </a:lnSpc>
      <a:defRPr sz="12500" spc="0">
        <a:solidFill>
          <a:srgbClr val="53585F"/>
        </a:solidFill>
        <a:latin typeface="+mn-lt"/>
        <a:ea typeface="+mn-ea"/>
        <a:cs typeface="+mn-cs"/>
        <a:sym typeface="Source Sans Pro Light"/>
      </a:defRPr>
    </a:lvl7pPr>
    <a:lvl8pPr indent="1600200" defTabSz="457200">
      <a:lnSpc>
        <a:spcPct val="70000"/>
      </a:lnSpc>
      <a:defRPr sz="12500" spc="0">
        <a:solidFill>
          <a:srgbClr val="53585F"/>
        </a:solidFill>
        <a:latin typeface="+mn-lt"/>
        <a:ea typeface="+mn-ea"/>
        <a:cs typeface="+mn-cs"/>
        <a:sym typeface="Source Sans Pro Light"/>
      </a:defRPr>
    </a:lvl8pPr>
    <a:lvl9pPr indent="1828800" defTabSz="457200">
      <a:lnSpc>
        <a:spcPct val="70000"/>
      </a:lnSpc>
      <a:defRPr sz="12500" spc="0">
        <a:solidFill>
          <a:srgbClr val="53585F"/>
        </a:solidFill>
        <a:latin typeface="+mn-lt"/>
        <a:ea typeface="+mn-ea"/>
        <a:cs typeface="+mn-cs"/>
        <a:sym typeface="Source Sans Pro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hara Sherko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BF"/>
    <a:srgbClr val="E47823"/>
    <a:srgbClr val="E0692C"/>
    <a:srgbClr val="2A98B1"/>
    <a:srgbClr val="4CBB9E"/>
    <a:srgbClr val="419E85"/>
    <a:srgbClr val="A1F560"/>
    <a:srgbClr val="000000"/>
    <a:srgbClr val="FF0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7" autoAdjust="0"/>
    <p:restoredTop sz="94674" autoAdjust="0"/>
  </p:normalViewPr>
  <p:slideViewPr>
    <p:cSldViewPr snapToGrid="0" snapToObjects="1">
      <p:cViewPr varScale="1">
        <p:scale>
          <a:sx n="84" d="100"/>
          <a:sy n="84" d="100"/>
        </p:scale>
        <p:origin x="-744" y="-13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-31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58395787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4890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hutterstock_162436307.psd"/>
          <p:cNvPicPr>
            <a:picLocks noChangeAspect="1"/>
          </p:cNvPicPr>
          <p:nvPr userDrawn="1"/>
        </p:nvPicPr>
        <p:blipFill rotWithShape="1">
          <a:blip r:embed="rId2" cstate="print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" t="7924" r="3468" b="38556"/>
          <a:stretch/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" name="Shape 4"/>
          <p:cNvSpPr/>
          <p:nvPr userDrawn="1"/>
        </p:nvSpPr>
        <p:spPr>
          <a:xfrm>
            <a:off x="9238902" y="12825198"/>
            <a:ext cx="3948439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350" i="1" spc="0"/>
            </a:lvl1pPr>
          </a:lstStyle>
          <a:p>
            <a:pPr lvl="0">
              <a:defRPr sz="1800" i="0" spc="0">
                <a:solidFill>
                  <a:srgbClr val="000000"/>
                </a:solidFill>
              </a:defRPr>
            </a:pPr>
            <a:r>
              <a:rPr lang="it-IT" sz="2000" i="1" spc="0" dirty="0" err="1" smtClean="0">
                <a:solidFill>
                  <a:srgbClr val="53585F"/>
                </a:solidFill>
                <a:latin typeface="Verdana"/>
                <a:cs typeface="Verdana"/>
              </a:rPr>
              <a:t>Grammalibro</a:t>
            </a:r>
            <a:r>
              <a:rPr lang="it-IT" sz="2000" i="0" spc="0" dirty="0" smtClean="0">
                <a:solidFill>
                  <a:srgbClr val="53585F"/>
                </a:solidFill>
                <a:latin typeface="Verdana"/>
                <a:cs typeface="Verdana"/>
              </a:rPr>
              <a:t>, Petrini </a:t>
            </a:r>
            <a:r>
              <a:rPr sz="2000" i="0" spc="0" dirty="0" smtClean="0">
                <a:solidFill>
                  <a:srgbClr val="53585F"/>
                </a:solidFill>
                <a:latin typeface="Verdana"/>
                <a:cs typeface="Verdana"/>
              </a:rPr>
              <a:t>© 2016</a:t>
            </a:r>
            <a:endParaRPr sz="2000" i="0" spc="0" dirty="0">
              <a:solidFill>
                <a:srgbClr val="53585F"/>
              </a:solidFill>
              <a:latin typeface="Verdana"/>
              <a:cs typeface="Verdana"/>
            </a:endParaRPr>
          </a:p>
        </p:txBody>
      </p:sp>
      <p:pic>
        <p:nvPicPr>
          <p:cNvPr id="3" name="Immagine 2" descr="logo deas.psd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796" y="12495785"/>
            <a:ext cx="609347" cy="7578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dy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4"/>
          <p:cNvSpPr/>
          <p:nvPr userDrawn="1"/>
        </p:nvSpPr>
        <p:spPr>
          <a:xfrm>
            <a:off x="9238902" y="12825198"/>
            <a:ext cx="3948439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2350" i="1" spc="0"/>
            </a:lvl1pPr>
          </a:lstStyle>
          <a:p>
            <a:pPr lvl="0">
              <a:defRPr sz="1800" i="0" spc="0">
                <a:solidFill>
                  <a:srgbClr val="000000"/>
                </a:solidFill>
              </a:defRPr>
            </a:pPr>
            <a:r>
              <a:rPr lang="it-IT" sz="2000" i="1" spc="0" dirty="0" err="1" smtClean="0">
                <a:solidFill>
                  <a:srgbClr val="53585F"/>
                </a:solidFill>
                <a:latin typeface="Verdana"/>
                <a:cs typeface="Verdana"/>
              </a:rPr>
              <a:t>Grammalibro</a:t>
            </a:r>
            <a:r>
              <a:rPr lang="it-IT" sz="2000" i="0" spc="0" dirty="0" smtClean="0">
                <a:solidFill>
                  <a:srgbClr val="53585F"/>
                </a:solidFill>
                <a:latin typeface="Verdana"/>
                <a:cs typeface="Verdana"/>
              </a:rPr>
              <a:t>, Petrini </a:t>
            </a:r>
            <a:r>
              <a:rPr sz="2000" i="0" spc="0" dirty="0" smtClean="0">
                <a:solidFill>
                  <a:srgbClr val="53585F"/>
                </a:solidFill>
                <a:latin typeface="Verdana"/>
                <a:cs typeface="Verdana"/>
              </a:rPr>
              <a:t>© 2016</a:t>
            </a:r>
            <a:endParaRPr sz="2000" i="0" spc="0" dirty="0">
              <a:solidFill>
                <a:srgbClr val="53585F"/>
              </a:solidFill>
              <a:latin typeface="Verdana"/>
              <a:cs typeface="Verdana"/>
            </a:endParaRPr>
          </a:p>
        </p:txBody>
      </p:sp>
      <p:pic>
        <p:nvPicPr>
          <p:cNvPr id="3" name="Immagine 2" descr="logo deas.ps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1796" y="12495785"/>
            <a:ext cx="609347" cy="757875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25500">
        <a:defRPr sz="11200">
          <a:latin typeface="Helvetica Light"/>
          <a:ea typeface="Helvetica Light"/>
          <a:cs typeface="Helvetica Light"/>
          <a:sym typeface="Helvetica Light"/>
        </a:defRPr>
      </a:lvl1pPr>
      <a:lvl2pPr indent="228600" algn="ctr" defTabSz="825500">
        <a:defRPr sz="11200">
          <a:latin typeface="Helvetica Light"/>
          <a:ea typeface="Helvetica Light"/>
          <a:cs typeface="Helvetica Light"/>
          <a:sym typeface="Helvetica Light"/>
        </a:defRPr>
      </a:lvl2pPr>
      <a:lvl3pPr indent="457200" algn="ctr" defTabSz="825500">
        <a:defRPr sz="11200">
          <a:latin typeface="Helvetica Light"/>
          <a:ea typeface="Helvetica Light"/>
          <a:cs typeface="Helvetica Light"/>
          <a:sym typeface="Helvetica Light"/>
        </a:defRPr>
      </a:lvl3pPr>
      <a:lvl4pPr indent="685800" algn="ctr" defTabSz="825500">
        <a:defRPr sz="11200">
          <a:latin typeface="Helvetica Light"/>
          <a:ea typeface="Helvetica Light"/>
          <a:cs typeface="Helvetica Light"/>
          <a:sym typeface="Helvetica Light"/>
        </a:defRPr>
      </a:lvl4pPr>
      <a:lvl5pPr indent="914400" algn="ctr" defTabSz="825500">
        <a:defRPr sz="11200">
          <a:latin typeface="Helvetica Light"/>
          <a:ea typeface="Helvetica Light"/>
          <a:cs typeface="Helvetica Light"/>
          <a:sym typeface="Helvetica Light"/>
        </a:defRPr>
      </a:lvl5pPr>
      <a:lvl6pPr indent="1143000" algn="ctr" defTabSz="825500">
        <a:defRPr sz="11200">
          <a:latin typeface="Helvetica Light"/>
          <a:ea typeface="Helvetica Light"/>
          <a:cs typeface="Helvetica Light"/>
          <a:sym typeface="Helvetica Light"/>
        </a:defRPr>
      </a:lvl6pPr>
      <a:lvl7pPr indent="1371600" algn="ctr" defTabSz="825500">
        <a:defRPr sz="11200">
          <a:latin typeface="Helvetica Light"/>
          <a:ea typeface="Helvetica Light"/>
          <a:cs typeface="Helvetica Light"/>
          <a:sym typeface="Helvetica Light"/>
        </a:defRPr>
      </a:lvl7pPr>
      <a:lvl8pPr indent="1600200" algn="ctr" defTabSz="825500">
        <a:defRPr sz="11200">
          <a:latin typeface="Helvetica Light"/>
          <a:ea typeface="Helvetica Light"/>
          <a:cs typeface="Helvetica Light"/>
          <a:sym typeface="Helvetica Light"/>
        </a:defRPr>
      </a:lvl8pPr>
      <a:lvl9pPr indent="1828800" algn="ctr" defTabSz="825500">
        <a:defRPr sz="112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defTabSz="457200">
        <a:lnSpc>
          <a:spcPct val="70000"/>
        </a:lnSpc>
        <a:defRPr sz="12500" spc="0">
          <a:solidFill>
            <a:srgbClr val="53585F"/>
          </a:solidFill>
          <a:latin typeface="+mn-lt"/>
          <a:ea typeface="+mn-ea"/>
          <a:cs typeface="+mn-cs"/>
          <a:sym typeface="Source Sans Pro Light"/>
        </a:defRPr>
      </a:lvl1pPr>
      <a:lvl2pPr indent="228600" defTabSz="457200">
        <a:lnSpc>
          <a:spcPct val="70000"/>
        </a:lnSpc>
        <a:defRPr sz="12500" spc="0">
          <a:solidFill>
            <a:srgbClr val="53585F"/>
          </a:solidFill>
          <a:latin typeface="+mn-lt"/>
          <a:ea typeface="+mn-ea"/>
          <a:cs typeface="+mn-cs"/>
          <a:sym typeface="Source Sans Pro Light"/>
        </a:defRPr>
      </a:lvl2pPr>
      <a:lvl3pPr indent="457200" defTabSz="457200">
        <a:lnSpc>
          <a:spcPct val="70000"/>
        </a:lnSpc>
        <a:defRPr sz="12500" spc="0">
          <a:solidFill>
            <a:srgbClr val="53585F"/>
          </a:solidFill>
          <a:latin typeface="+mn-lt"/>
          <a:ea typeface="+mn-ea"/>
          <a:cs typeface="+mn-cs"/>
          <a:sym typeface="Source Sans Pro Light"/>
        </a:defRPr>
      </a:lvl3pPr>
      <a:lvl4pPr indent="685800" defTabSz="457200">
        <a:lnSpc>
          <a:spcPct val="70000"/>
        </a:lnSpc>
        <a:defRPr sz="12500" spc="0">
          <a:solidFill>
            <a:srgbClr val="53585F"/>
          </a:solidFill>
          <a:latin typeface="+mn-lt"/>
          <a:ea typeface="+mn-ea"/>
          <a:cs typeface="+mn-cs"/>
          <a:sym typeface="Source Sans Pro Light"/>
        </a:defRPr>
      </a:lvl4pPr>
      <a:lvl5pPr indent="914400" defTabSz="457200">
        <a:lnSpc>
          <a:spcPct val="70000"/>
        </a:lnSpc>
        <a:defRPr sz="12500" spc="0">
          <a:solidFill>
            <a:srgbClr val="53585F"/>
          </a:solidFill>
          <a:latin typeface="+mn-lt"/>
          <a:ea typeface="+mn-ea"/>
          <a:cs typeface="+mn-cs"/>
          <a:sym typeface="Source Sans Pro Light"/>
        </a:defRPr>
      </a:lvl5pPr>
      <a:lvl6pPr indent="1143000" defTabSz="457200">
        <a:lnSpc>
          <a:spcPct val="70000"/>
        </a:lnSpc>
        <a:defRPr sz="12500" spc="0">
          <a:solidFill>
            <a:srgbClr val="53585F"/>
          </a:solidFill>
          <a:latin typeface="+mn-lt"/>
          <a:ea typeface="+mn-ea"/>
          <a:cs typeface="+mn-cs"/>
          <a:sym typeface="Source Sans Pro Light"/>
        </a:defRPr>
      </a:lvl6pPr>
      <a:lvl7pPr indent="1371600" defTabSz="457200">
        <a:lnSpc>
          <a:spcPct val="70000"/>
        </a:lnSpc>
        <a:defRPr sz="12500" spc="0">
          <a:solidFill>
            <a:srgbClr val="53585F"/>
          </a:solidFill>
          <a:latin typeface="+mn-lt"/>
          <a:ea typeface="+mn-ea"/>
          <a:cs typeface="+mn-cs"/>
          <a:sym typeface="Source Sans Pro Light"/>
        </a:defRPr>
      </a:lvl7pPr>
      <a:lvl8pPr indent="1600200" defTabSz="457200">
        <a:lnSpc>
          <a:spcPct val="70000"/>
        </a:lnSpc>
        <a:defRPr sz="12500" spc="0">
          <a:solidFill>
            <a:srgbClr val="53585F"/>
          </a:solidFill>
          <a:latin typeface="+mn-lt"/>
          <a:ea typeface="+mn-ea"/>
          <a:cs typeface="+mn-cs"/>
          <a:sym typeface="Source Sans Pro Light"/>
        </a:defRPr>
      </a:lvl8pPr>
      <a:lvl9pPr indent="1828800" defTabSz="457200">
        <a:lnSpc>
          <a:spcPct val="70000"/>
        </a:lnSpc>
        <a:defRPr sz="12500" spc="0">
          <a:solidFill>
            <a:srgbClr val="53585F"/>
          </a:solidFill>
          <a:latin typeface="+mn-lt"/>
          <a:ea typeface="+mn-ea"/>
          <a:cs typeface="+mn-cs"/>
          <a:sym typeface="Source Sans Pro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3285383"/>
            <a:ext cx="24384000" cy="2669986"/>
          </a:xfrm>
          <a:prstGeom prst="rect">
            <a:avLst/>
          </a:prstGeom>
          <a:solidFill>
            <a:srgbClr val="E47823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15" name="Shape 15"/>
          <p:cNvSpPr/>
          <p:nvPr/>
        </p:nvSpPr>
        <p:spPr>
          <a:xfrm>
            <a:off x="1171353" y="3988783"/>
            <a:ext cx="15270256" cy="171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 spc="0">
                <a:solidFill>
                  <a:srgbClr val="000000"/>
                </a:solidFill>
              </a:defRPr>
            </a:pPr>
            <a:r>
              <a:rPr lang="it-IT" sz="14000" dirty="0">
                <a:solidFill>
                  <a:srgbClr val="FFFFFF"/>
                </a:solidFill>
                <a:latin typeface="Arial"/>
                <a:cs typeface="Arial"/>
              </a:rPr>
              <a:t>Morfologia: il verbo</a:t>
            </a:r>
            <a:endParaRPr sz="14000" b="1" spc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7894870" y="3672454"/>
            <a:ext cx="8445722" cy="2232000"/>
          </a:xfrm>
          <a:prstGeom prst="roundRect">
            <a:avLst>
              <a:gd name="adj" fmla="val 13386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1127" y="4380446"/>
            <a:ext cx="22826188" cy="2868984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721127" y="4380446"/>
            <a:ext cx="22826188" cy="5946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tangolo 1"/>
          <p:cNvSpPr/>
          <p:nvPr/>
        </p:nvSpPr>
        <p:spPr>
          <a:xfrm>
            <a:off x="7894871" y="3598480"/>
            <a:ext cx="8445721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MODO IMPERATIVO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241044" y="5663161"/>
            <a:ext cx="4601258" cy="23031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presente 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affermativo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canta!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420799" y="5651962"/>
            <a:ext cx="4116401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latin typeface="Arial"/>
                <a:cs typeface="Arial"/>
              </a:rPr>
              <a:t>tempi semplici</a:t>
            </a:r>
            <a:endParaRPr lang="it-IT" sz="3000" i="1" dirty="0" smtClean="0">
              <a:latin typeface="Arial"/>
              <a:cs typeface="Arial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9884110" y="4728113"/>
            <a:ext cx="4601258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000000"/>
                </a:solidFill>
                <a:latin typeface="Arial"/>
                <a:cs typeface="Arial"/>
              </a:rPr>
              <a:t>per il presente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2645250" y="5663161"/>
            <a:ext cx="4601258" cy="23031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presente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negativo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non cantare!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7241043" y="5663414"/>
            <a:ext cx="4601259" cy="2607039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2645249" y="5640192"/>
            <a:ext cx="4601259" cy="2607039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243075" y="886080"/>
            <a:ext cx="9385671" cy="93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1pPr>
            <a:lvl2pPr indent="228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2pPr>
            <a:lvl3pPr indent="457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3pPr>
            <a:lvl4pPr indent="685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4pPr>
            <a:lvl5pPr indent="9144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5pPr>
            <a:lvl6pPr indent="11430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6pPr>
            <a:lvl7pPr indent="1371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7pPr>
            <a:lvl8pPr indent="1600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8pPr>
            <a:lvl9pPr indent="1828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5000" b="1" dirty="0">
                <a:solidFill>
                  <a:srgbClr val="FF6600"/>
                </a:solidFill>
                <a:latin typeface="Arial"/>
                <a:cs typeface="Arial"/>
              </a:rPr>
              <a:t>I tempi del verbo</a:t>
            </a:r>
            <a:endParaRPr lang="it-IT" sz="5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525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25" grpId="0"/>
      <p:bldP spid="19" grpId="0"/>
      <p:bldP spid="32" grpId="0"/>
      <p:bldP spid="14" grpId="0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8064401" y="2684810"/>
            <a:ext cx="8445722" cy="1800000"/>
          </a:xfrm>
          <a:prstGeom prst="roundRect">
            <a:avLst>
              <a:gd name="adj" fmla="val 16546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48734" y="3418201"/>
            <a:ext cx="22826190" cy="2123998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748735" y="3418201"/>
            <a:ext cx="22826188" cy="5947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tangolo 1"/>
          <p:cNvSpPr/>
          <p:nvPr/>
        </p:nvSpPr>
        <p:spPr>
          <a:xfrm>
            <a:off x="8064402" y="2661636"/>
            <a:ext cx="8445721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MODO INFINITO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268651" y="4577246"/>
            <a:ext cx="4601258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presente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cantare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448407" y="4588118"/>
            <a:ext cx="3352194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292C30"/>
                </a:solidFill>
                <a:latin typeface="Arial"/>
                <a:cs typeface="Arial"/>
              </a:rPr>
              <a:t>tempi semplici</a:t>
            </a:r>
            <a:endParaRPr lang="it-IT" sz="3000" i="1" dirty="0" smtClean="0">
              <a:solidFill>
                <a:srgbClr val="292C30"/>
              </a:solidFill>
              <a:latin typeface="Arial"/>
              <a:cs typeface="Arial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268651" y="3765869"/>
            <a:ext cx="4601258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000000"/>
                </a:solidFill>
                <a:latin typeface="Arial"/>
                <a:cs typeface="Arial"/>
              </a:rPr>
              <a:t>per il presente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2569881" y="3762600"/>
            <a:ext cx="4601258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000000"/>
                </a:solidFill>
                <a:latin typeface="Arial"/>
                <a:cs typeface="Arial"/>
              </a:rPr>
              <a:t>per il passato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748735" y="7053874"/>
            <a:ext cx="22826190" cy="1692000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56" name="Connettore 1 55"/>
          <p:cNvCxnSpPr/>
          <p:nvPr/>
        </p:nvCxnSpPr>
        <p:spPr>
          <a:xfrm>
            <a:off x="748735" y="7059821"/>
            <a:ext cx="22826188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CasellaDiTesto 57"/>
          <p:cNvSpPr txBox="1"/>
          <p:nvPr/>
        </p:nvSpPr>
        <p:spPr>
          <a:xfrm>
            <a:off x="1448407" y="7592235"/>
            <a:ext cx="4215793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tempi composti</a:t>
            </a:r>
            <a:endParaRPr lang="it-IT" sz="3000" i="1" dirty="0" smtClean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12569881" y="7753406"/>
            <a:ext cx="4601258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passato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avere cantato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7268651" y="4564319"/>
            <a:ext cx="4601259" cy="2160000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2569882" y="7674804"/>
            <a:ext cx="4601259" cy="2160000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243075" y="886080"/>
            <a:ext cx="9385671" cy="93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1pPr>
            <a:lvl2pPr indent="228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2pPr>
            <a:lvl3pPr indent="457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3pPr>
            <a:lvl4pPr indent="685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4pPr>
            <a:lvl5pPr indent="9144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5pPr>
            <a:lvl6pPr indent="11430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6pPr>
            <a:lvl7pPr indent="1371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7pPr>
            <a:lvl8pPr indent="1600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8pPr>
            <a:lvl9pPr indent="1828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5000" b="1" dirty="0">
                <a:solidFill>
                  <a:srgbClr val="FF6600"/>
                </a:solidFill>
                <a:latin typeface="Arial"/>
                <a:cs typeface="Arial"/>
              </a:rPr>
              <a:t>I tempi del verbo</a:t>
            </a:r>
            <a:endParaRPr lang="it-IT" sz="5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07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25" grpId="0"/>
      <p:bldP spid="19" grpId="0"/>
      <p:bldP spid="32" grpId="0"/>
      <p:bldP spid="33" grpId="0"/>
      <p:bldP spid="37" grpId="0" animBg="1"/>
      <p:bldP spid="58" grpId="0"/>
      <p:bldP spid="59" grpId="0"/>
      <p:bldP spid="14" grpId="0" animBg="1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8573023" y="2731110"/>
            <a:ext cx="7175671" cy="2160000"/>
          </a:xfrm>
          <a:prstGeom prst="roundRect">
            <a:avLst>
              <a:gd name="adj" fmla="val 11805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48734" y="3473424"/>
            <a:ext cx="22826190" cy="2268000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748734" y="3479370"/>
            <a:ext cx="22826188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tangolo 1"/>
          <p:cNvSpPr/>
          <p:nvPr/>
        </p:nvSpPr>
        <p:spPr>
          <a:xfrm>
            <a:off x="8573024" y="2691458"/>
            <a:ext cx="717567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MODO PARTICIPIO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268651" y="4715626"/>
            <a:ext cx="4601258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presente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i="1" dirty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cantante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448407" y="4744940"/>
            <a:ext cx="3606194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tempi semplici</a:t>
            </a:r>
            <a:endParaRPr lang="it-IT" sz="3000" i="1" dirty="0" smtClean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268651" y="3821091"/>
            <a:ext cx="4601258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000000"/>
                </a:solidFill>
                <a:latin typeface="Arial"/>
                <a:cs typeface="Arial"/>
              </a:rPr>
              <a:t>per il presente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2569881" y="3817822"/>
            <a:ext cx="4601258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000000"/>
                </a:solidFill>
                <a:latin typeface="Arial"/>
                <a:cs typeface="Arial"/>
              </a:rPr>
              <a:t>per il passato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12569881" y="4715909"/>
            <a:ext cx="4601258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passato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cantato</a:t>
            </a:r>
          </a:p>
        </p:txBody>
      </p:sp>
      <p:sp>
        <p:nvSpPr>
          <p:cNvPr id="11" name="Rettangolo arrotondato 10"/>
          <p:cNvSpPr/>
          <p:nvPr/>
        </p:nvSpPr>
        <p:spPr>
          <a:xfrm>
            <a:off x="7268650" y="4719780"/>
            <a:ext cx="4601259" cy="2160000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12" name="Rettangolo arrotondato 11"/>
          <p:cNvSpPr/>
          <p:nvPr/>
        </p:nvSpPr>
        <p:spPr>
          <a:xfrm>
            <a:off x="12569881" y="4719780"/>
            <a:ext cx="4601259" cy="2160000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243075" y="886080"/>
            <a:ext cx="9385671" cy="93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1pPr>
            <a:lvl2pPr indent="228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2pPr>
            <a:lvl3pPr indent="457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3pPr>
            <a:lvl4pPr indent="685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4pPr>
            <a:lvl5pPr indent="9144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5pPr>
            <a:lvl6pPr indent="11430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6pPr>
            <a:lvl7pPr indent="1371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7pPr>
            <a:lvl8pPr indent="1600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8pPr>
            <a:lvl9pPr indent="1828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5000" b="1" dirty="0">
                <a:solidFill>
                  <a:srgbClr val="FF6600"/>
                </a:solidFill>
                <a:latin typeface="Arial"/>
                <a:cs typeface="Arial"/>
              </a:rPr>
              <a:t>I tempi del verbo</a:t>
            </a:r>
            <a:endParaRPr lang="it-IT" sz="5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42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25" grpId="0"/>
      <p:bldP spid="19" grpId="0"/>
      <p:bldP spid="32" grpId="0"/>
      <p:bldP spid="33" grpId="0"/>
      <p:bldP spid="35" grpId="0"/>
      <p:bldP spid="11" grpId="0" animBg="1"/>
      <p:bldP spid="12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7963522" y="2984109"/>
            <a:ext cx="8445722" cy="1800000"/>
          </a:xfrm>
          <a:prstGeom prst="roundRect">
            <a:avLst>
              <a:gd name="adj" fmla="val 16546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1127" y="3666701"/>
            <a:ext cx="22826190" cy="2340000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0" name="Connettore 1 9"/>
          <p:cNvCxnSpPr/>
          <p:nvPr/>
        </p:nvCxnSpPr>
        <p:spPr>
          <a:xfrm flipV="1">
            <a:off x="721128" y="3647247"/>
            <a:ext cx="22826187" cy="30992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tangolo 1"/>
          <p:cNvSpPr/>
          <p:nvPr/>
        </p:nvSpPr>
        <p:spPr>
          <a:xfrm>
            <a:off x="7963523" y="2944457"/>
            <a:ext cx="8445721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MODO GERUNDIO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241044" y="5016776"/>
            <a:ext cx="4601258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presente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cantando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420799" y="4963617"/>
            <a:ext cx="6542723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292C30"/>
                </a:solidFill>
                <a:latin typeface="Arial"/>
                <a:cs typeface="Arial"/>
              </a:rPr>
              <a:t>tempi semplici</a:t>
            </a:r>
            <a:endParaRPr lang="it-IT" sz="3000" i="1" dirty="0" smtClean="0">
              <a:solidFill>
                <a:srgbClr val="292C30"/>
              </a:solidFill>
              <a:latin typeface="Arial"/>
              <a:cs typeface="Arial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241044" y="4014368"/>
            <a:ext cx="4601258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000000"/>
                </a:solidFill>
                <a:latin typeface="Arial"/>
                <a:cs typeface="Arial"/>
              </a:rPr>
              <a:t>per il presente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2542274" y="4011099"/>
            <a:ext cx="4601258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000000"/>
                </a:solidFill>
                <a:latin typeface="Arial"/>
                <a:cs typeface="Arial"/>
              </a:rPr>
              <a:t>per il passato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721128" y="7411258"/>
            <a:ext cx="22826190" cy="1367998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56" name="Connettore 1 55"/>
          <p:cNvCxnSpPr/>
          <p:nvPr/>
        </p:nvCxnSpPr>
        <p:spPr>
          <a:xfrm>
            <a:off x="721128" y="7442603"/>
            <a:ext cx="22826188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CasellaDiTesto 57"/>
          <p:cNvSpPr txBox="1"/>
          <p:nvPr/>
        </p:nvSpPr>
        <p:spPr>
          <a:xfrm>
            <a:off x="1420801" y="7670217"/>
            <a:ext cx="3684600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292C30"/>
                </a:solidFill>
                <a:latin typeface="Arial"/>
                <a:cs typeface="Arial"/>
              </a:rPr>
              <a:t>tempi composti</a:t>
            </a:r>
            <a:endParaRPr lang="it-IT" sz="3000" i="1" dirty="0" smtClean="0">
              <a:solidFill>
                <a:srgbClr val="292C30"/>
              </a:solidFill>
              <a:latin typeface="Arial"/>
              <a:cs typeface="Arial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12542274" y="7755188"/>
            <a:ext cx="4601258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passato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avendo cantato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7241043" y="4986005"/>
            <a:ext cx="4601259" cy="2160000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2542274" y="7727386"/>
            <a:ext cx="4601259" cy="2160000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243075" y="886080"/>
            <a:ext cx="9385671" cy="93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1pPr>
            <a:lvl2pPr indent="228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2pPr>
            <a:lvl3pPr indent="457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3pPr>
            <a:lvl4pPr indent="685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4pPr>
            <a:lvl5pPr indent="9144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5pPr>
            <a:lvl6pPr indent="11430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6pPr>
            <a:lvl7pPr indent="1371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7pPr>
            <a:lvl8pPr indent="1600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8pPr>
            <a:lvl9pPr indent="1828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5000" b="1" dirty="0">
                <a:solidFill>
                  <a:srgbClr val="FF6600"/>
                </a:solidFill>
                <a:latin typeface="Arial"/>
                <a:cs typeface="Arial"/>
              </a:rPr>
              <a:t>I tempi del verbo</a:t>
            </a:r>
            <a:endParaRPr lang="it-IT" sz="5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502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25" grpId="0"/>
      <p:bldP spid="19" grpId="0"/>
      <p:bldP spid="32" grpId="0"/>
      <p:bldP spid="33" grpId="0"/>
      <p:bldP spid="37" grpId="0" animBg="1"/>
      <p:bldP spid="58" grpId="0"/>
      <p:bldP spid="59" grpId="0"/>
      <p:bldP spid="14" grpId="0" animBg="1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1748971" y="3088261"/>
            <a:ext cx="5013157" cy="3214715"/>
          </a:xfrm>
          <a:prstGeom prst="roundRect">
            <a:avLst>
              <a:gd name="adj" fmla="val 11015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01689" y="3820287"/>
            <a:ext cx="6075323" cy="2595769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1201689" y="3824647"/>
            <a:ext cx="6075323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tangolo 1"/>
          <p:cNvSpPr/>
          <p:nvPr/>
        </p:nvSpPr>
        <p:spPr>
          <a:xfrm>
            <a:off x="1748970" y="3057531"/>
            <a:ext cx="5013157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VERBI AUSILIARI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262793" y="3874511"/>
            <a:ext cx="5938019" cy="1559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20000"/>
              </a:lnSpc>
            </a:pPr>
            <a:r>
              <a:rPr lang="it-IT" sz="4000" i="1" dirty="0" smtClean="0">
                <a:latin typeface="Arial"/>
                <a:cs typeface="Arial"/>
              </a:rPr>
              <a:t>essere</a:t>
            </a:r>
          </a:p>
          <a:p>
            <a:pPr algn="ctr" rtl="0" latinLnBrk="1" hangingPunct="0">
              <a:lnSpc>
                <a:spcPct val="120000"/>
              </a:lnSpc>
            </a:pPr>
            <a:r>
              <a:rPr kumimoji="0" lang="it-IT" sz="4000" i="1" u="none" strike="noStrike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Arial"/>
                <a:cs typeface="Arial"/>
                <a:sym typeface="Source Sans Pro Light"/>
              </a:rPr>
              <a:t>avere</a:t>
            </a:r>
            <a:endParaRPr kumimoji="0" lang="it-IT" sz="400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9247034" y="4366588"/>
            <a:ext cx="5047483" cy="2862223"/>
          </a:xfrm>
          <a:prstGeom prst="roundRect">
            <a:avLst>
              <a:gd name="adj" fmla="val 10334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8116210" y="5098615"/>
            <a:ext cx="7330279" cy="2312094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39" name="Connettore 1 38"/>
          <p:cNvCxnSpPr/>
          <p:nvPr/>
        </p:nvCxnSpPr>
        <p:spPr>
          <a:xfrm flipV="1">
            <a:off x="8116210" y="5098614"/>
            <a:ext cx="7330279" cy="436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Rettangolo 39"/>
          <p:cNvSpPr/>
          <p:nvPr/>
        </p:nvSpPr>
        <p:spPr>
          <a:xfrm>
            <a:off x="9281361" y="4335858"/>
            <a:ext cx="501315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VERBI SERVILI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8457537" y="5299927"/>
            <a:ext cx="6988952" cy="1559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20000"/>
              </a:lnSpc>
            </a:pPr>
            <a:r>
              <a:rPr lang="it-IT" sz="4000" i="1" dirty="0" smtClean="0">
                <a:latin typeface="Arial"/>
                <a:cs typeface="Arial"/>
              </a:rPr>
              <a:t>dovere, potere,</a:t>
            </a:r>
          </a:p>
          <a:p>
            <a:pPr algn="ctr" rtl="0" latinLnBrk="1" hangingPunct="0">
              <a:lnSpc>
                <a:spcPct val="120000"/>
              </a:lnSpc>
            </a:pPr>
            <a:r>
              <a:rPr lang="it-IT" sz="4000" i="1" dirty="0" smtClean="0">
                <a:latin typeface="Arial"/>
                <a:cs typeface="Arial"/>
              </a:rPr>
              <a:t>volere, sapere</a:t>
            </a:r>
            <a:endParaRPr lang="it-IT" sz="4000" dirty="0">
              <a:latin typeface="Arial"/>
              <a:cs typeface="Arial"/>
            </a:endParaRPr>
          </a:p>
        </p:txBody>
      </p:sp>
      <p:sp>
        <p:nvSpPr>
          <p:cNvPr id="44" name="Rettangolo arrotondato 43"/>
          <p:cNvSpPr/>
          <p:nvPr/>
        </p:nvSpPr>
        <p:spPr>
          <a:xfrm>
            <a:off x="16528667" y="5684030"/>
            <a:ext cx="6062153" cy="3214715"/>
          </a:xfrm>
          <a:prstGeom prst="roundRect">
            <a:avLst>
              <a:gd name="adj" fmla="val 9435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16114068" y="6416056"/>
            <a:ext cx="6884038" cy="3019661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46" name="Connettore 1 45"/>
          <p:cNvCxnSpPr/>
          <p:nvPr/>
        </p:nvCxnSpPr>
        <p:spPr>
          <a:xfrm flipV="1">
            <a:off x="16114068" y="6416056"/>
            <a:ext cx="6884038" cy="436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Rettangolo 46"/>
          <p:cNvSpPr/>
          <p:nvPr/>
        </p:nvSpPr>
        <p:spPr>
          <a:xfrm>
            <a:off x="16700297" y="5653300"/>
            <a:ext cx="573399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VERBI FRASEOLOGICI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16455394" y="6431149"/>
            <a:ext cx="6062153" cy="2298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20000"/>
              </a:lnSpc>
            </a:pPr>
            <a:r>
              <a:rPr lang="it-IT" sz="4000" i="1" dirty="0" smtClean="0">
                <a:latin typeface="Arial"/>
                <a:cs typeface="Arial"/>
              </a:rPr>
              <a:t>stare per, cominciare a,</a:t>
            </a:r>
          </a:p>
          <a:p>
            <a:pPr algn="ctr" rtl="0" latinLnBrk="1" hangingPunct="0">
              <a:lnSpc>
                <a:spcPct val="120000"/>
              </a:lnSpc>
            </a:pPr>
            <a:r>
              <a:rPr lang="it-IT" sz="4000" i="1" dirty="0" smtClean="0">
                <a:latin typeface="Arial"/>
                <a:cs typeface="Arial"/>
              </a:rPr>
              <a:t>continuare a, smettere di, mettersi a</a:t>
            </a:r>
            <a:endParaRPr lang="it-IT" sz="4000" dirty="0">
              <a:latin typeface="Arial"/>
              <a:cs typeface="Arial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243075" y="886080"/>
            <a:ext cx="9385671" cy="93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1pPr>
            <a:lvl2pPr indent="228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2pPr>
            <a:lvl3pPr indent="457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3pPr>
            <a:lvl4pPr indent="685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4pPr>
            <a:lvl5pPr indent="9144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5pPr>
            <a:lvl6pPr indent="11430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6pPr>
            <a:lvl7pPr indent="1371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7pPr>
            <a:lvl8pPr indent="1600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8pPr>
            <a:lvl9pPr indent="1828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5000" b="1" dirty="0" smtClean="0">
                <a:solidFill>
                  <a:srgbClr val="FF6600"/>
                </a:solidFill>
                <a:latin typeface="Arial"/>
                <a:cs typeface="Arial"/>
              </a:rPr>
              <a:t>I verbi di accompagnamento</a:t>
            </a:r>
            <a:endParaRPr lang="it-IT" sz="5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0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3" grpId="0"/>
      <p:bldP spid="37" grpId="0" animBg="1"/>
      <p:bldP spid="38" grpId="0" animBg="1"/>
      <p:bldP spid="40" grpId="0"/>
      <p:bldP spid="42" grpId="0"/>
      <p:bldP spid="44" grpId="0" animBg="1"/>
      <p:bldP spid="45" grpId="0" animBg="1"/>
      <p:bldP spid="47" grpId="0"/>
      <p:bldP spid="49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>
            <a:off x="12990450" y="7379894"/>
            <a:ext cx="9919783" cy="2975867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35" name="Connettore 1 34"/>
          <p:cNvCxnSpPr/>
          <p:nvPr/>
        </p:nvCxnSpPr>
        <p:spPr>
          <a:xfrm>
            <a:off x="12990450" y="7384254"/>
            <a:ext cx="9919783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ttangolo arrotondato 5"/>
          <p:cNvSpPr/>
          <p:nvPr/>
        </p:nvSpPr>
        <p:spPr>
          <a:xfrm>
            <a:off x="2608747" y="2342189"/>
            <a:ext cx="8020000" cy="2283985"/>
          </a:xfrm>
          <a:prstGeom prst="roundRect">
            <a:avLst>
              <a:gd name="adj" fmla="val 11805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647927" y="2981538"/>
            <a:ext cx="9919783" cy="2302788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1647927" y="2985897"/>
            <a:ext cx="9919783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tangolo 1"/>
          <p:cNvSpPr/>
          <p:nvPr/>
        </p:nvSpPr>
        <p:spPr>
          <a:xfrm>
            <a:off x="3406991" y="2233893"/>
            <a:ext cx="6547419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VERBI TRANSITIVI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092231" y="3371538"/>
            <a:ext cx="9063573" cy="2298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l’azione ricade 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su qualcosa o qualcuno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000" b="1" dirty="0" smtClean="0">
              <a:solidFill>
                <a:srgbClr val="292C30"/>
              </a:solidFill>
              <a:latin typeface="Arial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06306" y="5876831"/>
            <a:ext cx="6716750" cy="1559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120000"/>
              </a:lnSpc>
            </a:pPr>
            <a:r>
              <a:rPr lang="it-IT" sz="4000" i="1" dirty="0" smtClean="0">
                <a:latin typeface="Arial"/>
                <a:cs typeface="Arial"/>
              </a:rPr>
              <a:t>Luigi </a:t>
            </a:r>
            <a:r>
              <a:rPr lang="it-IT" sz="4000" b="1" i="1" dirty="0" smtClean="0">
                <a:latin typeface="Arial"/>
                <a:cs typeface="Arial"/>
              </a:rPr>
              <a:t>ha incontrato </a:t>
            </a:r>
            <a:r>
              <a:rPr lang="it-IT" sz="4000" i="1" dirty="0" smtClean="0">
                <a:latin typeface="Arial"/>
                <a:cs typeface="Arial"/>
              </a:rPr>
              <a:t>Anna.</a:t>
            </a:r>
          </a:p>
          <a:p>
            <a:pPr algn="l" rtl="0" latinLnBrk="1" hangingPunct="0">
              <a:lnSpc>
                <a:spcPct val="120000"/>
              </a:lnSpc>
            </a:pPr>
            <a:r>
              <a:rPr kumimoji="0" lang="it-IT" sz="4000" i="1" u="none" strike="noStrike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Arial"/>
                <a:cs typeface="Arial"/>
                <a:sym typeface="Source Sans Pro Light"/>
              </a:rPr>
              <a:t>Paolo </a:t>
            </a:r>
            <a:r>
              <a:rPr kumimoji="0" lang="it-IT" sz="4000" b="1" i="1" u="none" strike="noStrike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Arial"/>
                <a:cs typeface="Arial"/>
                <a:sym typeface="Source Sans Pro Light"/>
              </a:rPr>
              <a:t>compra</a:t>
            </a:r>
            <a:r>
              <a:rPr kumimoji="0" lang="it-IT" sz="4000" i="1" u="none" strike="noStrike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Arial"/>
                <a:cs typeface="Arial"/>
                <a:sym typeface="Source Sans Pro Light"/>
              </a:rPr>
              <a:t> il giornale.</a:t>
            </a:r>
            <a:endParaRPr kumimoji="0" lang="it-IT" sz="400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13848292" y="2326243"/>
            <a:ext cx="8100826" cy="2435995"/>
          </a:xfrm>
          <a:prstGeom prst="roundRect">
            <a:avLst>
              <a:gd name="adj" fmla="val 11015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6" name="Rettangolo 25"/>
          <p:cNvSpPr/>
          <p:nvPr/>
        </p:nvSpPr>
        <p:spPr>
          <a:xfrm>
            <a:off x="12990450" y="2965592"/>
            <a:ext cx="9794661" cy="2318734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27" name="Connettore 1 26"/>
          <p:cNvCxnSpPr/>
          <p:nvPr/>
        </p:nvCxnSpPr>
        <p:spPr>
          <a:xfrm flipV="1">
            <a:off x="12990450" y="2965592"/>
            <a:ext cx="9794661" cy="4359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" name="Rettangolo 27"/>
          <p:cNvSpPr/>
          <p:nvPr/>
        </p:nvSpPr>
        <p:spPr>
          <a:xfrm>
            <a:off x="14406254" y="2217947"/>
            <a:ext cx="7027977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VERBI INTRANSITIVI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13331776" y="3724924"/>
            <a:ext cx="9063573" cy="1559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l’azione si esaurisce in sé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000" b="1" dirty="0" smtClean="0">
              <a:solidFill>
                <a:srgbClr val="292C30"/>
              </a:solidFill>
              <a:latin typeface="Arial"/>
              <a:cs typeface="Arial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5755952" y="5835794"/>
            <a:ext cx="4230215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20000"/>
              </a:lnSpc>
            </a:pPr>
            <a:r>
              <a:rPr kumimoji="0" lang="it-IT" sz="4000" i="1" u="none" strike="noStrike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Arial"/>
                <a:cs typeface="Arial"/>
                <a:sym typeface="Source Sans Pro Light"/>
              </a:rPr>
              <a:t>Paolo </a:t>
            </a:r>
            <a:r>
              <a:rPr kumimoji="0" lang="it-IT" sz="4000" b="1" i="1" u="none" strike="noStrike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Arial"/>
                <a:cs typeface="Arial"/>
                <a:sym typeface="Source Sans Pro Light"/>
              </a:rPr>
              <a:t>dorme</a:t>
            </a:r>
            <a:r>
              <a:rPr kumimoji="0" lang="it-IT" sz="4000" i="1" u="none" strike="noStrike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Arial"/>
                <a:cs typeface="Arial"/>
                <a:sym typeface="Source Sans Pro Light"/>
              </a:rPr>
              <a:t>.</a:t>
            </a:r>
            <a:endParaRPr kumimoji="0" lang="it-IT" sz="400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3865752" y="7675694"/>
            <a:ext cx="8083366" cy="2298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il significato può essere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completato da altre 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informazioni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5310464" y="10854740"/>
            <a:ext cx="5556159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20000"/>
              </a:lnSpc>
            </a:pPr>
            <a:r>
              <a:rPr kumimoji="0" lang="it-IT" sz="4000" i="1" u="none" strike="noStrike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Arial"/>
                <a:cs typeface="Arial"/>
                <a:sym typeface="Source Sans Pro Light"/>
              </a:rPr>
              <a:t>Marco </a:t>
            </a:r>
            <a:r>
              <a:rPr kumimoji="0" lang="it-IT" sz="4000" b="1" i="1" u="none" strike="noStrike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Arial"/>
                <a:cs typeface="Arial"/>
                <a:sym typeface="Source Sans Pro Light"/>
              </a:rPr>
              <a:t>torna</a:t>
            </a:r>
            <a:r>
              <a:rPr kumimoji="0" lang="it-IT" sz="4000" i="1" u="none" strike="noStrike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Arial"/>
                <a:cs typeface="Arial"/>
                <a:sym typeface="Source Sans Pro Light"/>
              </a:rPr>
              <a:t> a casa.</a:t>
            </a:r>
            <a:endParaRPr kumimoji="0" lang="it-IT" sz="400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2687309" y="3290680"/>
            <a:ext cx="7941438" cy="4540555"/>
          </a:xfrm>
          <a:prstGeom prst="roundRect">
            <a:avLst>
              <a:gd name="adj" fmla="val 8010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13848291" y="3371539"/>
            <a:ext cx="8100827" cy="3492130"/>
          </a:xfrm>
          <a:prstGeom prst="roundRect">
            <a:avLst>
              <a:gd name="adj" fmla="val 8010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13848291" y="7703305"/>
            <a:ext cx="8100827" cy="4173047"/>
          </a:xfrm>
          <a:prstGeom prst="roundRect">
            <a:avLst>
              <a:gd name="adj" fmla="val 8010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243075" y="886080"/>
            <a:ext cx="9385671" cy="93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1pPr>
            <a:lvl2pPr indent="228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2pPr>
            <a:lvl3pPr indent="457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3pPr>
            <a:lvl4pPr indent="685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4pPr>
            <a:lvl5pPr indent="9144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5pPr>
            <a:lvl6pPr indent="11430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6pPr>
            <a:lvl7pPr indent="1371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7pPr>
            <a:lvl8pPr indent="1600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8pPr>
            <a:lvl9pPr indent="1828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5000" b="1" dirty="0" smtClean="0">
                <a:solidFill>
                  <a:srgbClr val="FF6600"/>
                </a:solidFill>
                <a:latin typeface="Arial"/>
                <a:cs typeface="Arial"/>
              </a:rPr>
              <a:t>Il genere del verbo</a:t>
            </a:r>
            <a:endParaRPr lang="it-IT" sz="5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311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6" grpId="0" animBg="1"/>
      <p:bldP spid="7" grpId="0" animBg="1"/>
      <p:bldP spid="2" grpId="0"/>
      <p:bldP spid="25" grpId="0"/>
      <p:bldP spid="3" grpId="0"/>
      <p:bldP spid="24" grpId="0" animBg="1"/>
      <p:bldP spid="26" grpId="0" animBg="1"/>
      <p:bldP spid="28" grpId="0"/>
      <p:bldP spid="29" grpId="0"/>
      <p:bldP spid="30" grpId="0"/>
      <p:bldP spid="32" grpId="0"/>
      <p:bldP spid="33" grpId="0"/>
      <p:bldP spid="19" grpId="0" animBg="1"/>
      <p:bldP spid="20" grpId="0" animBg="1"/>
      <p:bldP spid="21" grpId="0" animBg="1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1790357" y="3678696"/>
            <a:ext cx="5013157" cy="3214715"/>
          </a:xfrm>
          <a:prstGeom prst="roundRect">
            <a:avLst>
              <a:gd name="adj" fmla="val 16546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243075" y="4572044"/>
            <a:ext cx="6075323" cy="3080676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1243075" y="4576404"/>
            <a:ext cx="6075323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tangolo 1"/>
          <p:cNvSpPr/>
          <p:nvPr/>
        </p:nvSpPr>
        <p:spPr>
          <a:xfrm>
            <a:off x="1790356" y="3707688"/>
            <a:ext cx="5013157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FORMA ATTIVA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584402" y="4988157"/>
            <a:ext cx="5356416" cy="1559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il soggetto 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compie l’azione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243075" y="7671087"/>
            <a:ext cx="6075323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20000"/>
              </a:lnSpc>
            </a:pPr>
            <a:r>
              <a:rPr lang="it-IT" sz="4000" i="1" dirty="0" smtClean="0">
                <a:latin typeface="Arial"/>
                <a:cs typeface="Arial"/>
              </a:rPr>
              <a:t>Il gatto </a:t>
            </a:r>
            <a:r>
              <a:rPr lang="it-IT" sz="4000" b="1" i="1" dirty="0" smtClean="0">
                <a:latin typeface="Arial"/>
                <a:cs typeface="Arial"/>
              </a:rPr>
              <a:t>rincorre</a:t>
            </a:r>
            <a:r>
              <a:rPr lang="it-IT" sz="4000" i="1" dirty="0" smtClean="0">
                <a:latin typeface="Arial"/>
                <a:cs typeface="Arial"/>
              </a:rPr>
              <a:t> il topo.</a:t>
            </a:r>
            <a:endParaRPr kumimoji="0" lang="it-IT" sz="400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9559633" y="3692957"/>
            <a:ext cx="5013157" cy="3214715"/>
          </a:xfrm>
          <a:prstGeom prst="roundRect">
            <a:avLst>
              <a:gd name="adj" fmla="val 16546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8428809" y="4586305"/>
            <a:ext cx="7330279" cy="3066415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39" name="Connettore 1 38"/>
          <p:cNvCxnSpPr/>
          <p:nvPr/>
        </p:nvCxnSpPr>
        <p:spPr>
          <a:xfrm flipV="1">
            <a:off x="8428809" y="4586305"/>
            <a:ext cx="7330279" cy="436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Rettangolo 39"/>
          <p:cNvSpPr/>
          <p:nvPr/>
        </p:nvSpPr>
        <p:spPr>
          <a:xfrm>
            <a:off x="9593960" y="3721949"/>
            <a:ext cx="5013156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FORMA PASSIVA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9559632" y="5002418"/>
            <a:ext cx="5013157" cy="1559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il soggetto 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subisce l’azione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8515286" y="7670078"/>
            <a:ext cx="7243801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20000"/>
              </a:lnSpc>
            </a:pPr>
            <a:r>
              <a:rPr lang="it-IT" sz="4000" i="1" dirty="0">
                <a:latin typeface="Arial"/>
                <a:cs typeface="Arial"/>
              </a:rPr>
              <a:t>Il </a:t>
            </a:r>
            <a:r>
              <a:rPr lang="it-IT" sz="4000" i="1" dirty="0" smtClean="0">
                <a:latin typeface="Arial"/>
                <a:cs typeface="Arial"/>
              </a:rPr>
              <a:t>topo </a:t>
            </a:r>
            <a:r>
              <a:rPr lang="it-IT" sz="4000" b="1" i="1" dirty="0" smtClean="0">
                <a:latin typeface="Arial"/>
                <a:cs typeface="Arial"/>
              </a:rPr>
              <a:t>è rincorso </a:t>
            </a:r>
            <a:r>
              <a:rPr lang="it-IT" sz="4000" i="1" dirty="0" smtClean="0">
                <a:latin typeface="Arial"/>
                <a:cs typeface="Arial"/>
              </a:rPr>
              <a:t>dal gatto.</a:t>
            </a:r>
            <a:endParaRPr lang="it-IT" sz="4000" dirty="0">
              <a:latin typeface="Arial"/>
              <a:cs typeface="Arial"/>
            </a:endParaRPr>
          </a:p>
        </p:txBody>
      </p:sp>
      <p:sp>
        <p:nvSpPr>
          <p:cNvPr id="44" name="Rettangolo arrotondato 43"/>
          <p:cNvSpPr/>
          <p:nvPr/>
        </p:nvSpPr>
        <p:spPr>
          <a:xfrm>
            <a:off x="17215694" y="3709845"/>
            <a:ext cx="5356415" cy="3214715"/>
          </a:xfrm>
          <a:prstGeom prst="roundRect">
            <a:avLst>
              <a:gd name="adj" fmla="val 16546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16874367" y="4603193"/>
            <a:ext cx="6075323" cy="3049527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46" name="Connettore 1 45"/>
          <p:cNvCxnSpPr/>
          <p:nvPr/>
        </p:nvCxnSpPr>
        <p:spPr>
          <a:xfrm>
            <a:off x="16874367" y="4607553"/>
            <a:ext cx="6075323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Rettangolo 46"/>
          <p:cNvSpPr/>
          <p:nvPr/>
        </p:nvSpPr>
        <p:spPr>
          <a:xfrm>
            <a:off x="17181368" y="3738837"/>
            <a:ext cx="552804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FORMA RIFLESSIVA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17215694" y="5019306"/>
            <a:ext cx="5459388" cy="15594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il soggetto compie 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l’azione su se stesso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16874367" y="7671087"/>
            <a:ext cx="6075323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20000"/>
              </a:lnSpc>
            </a:pPr>
            <a:r>
              <a:rPr lang="it-IT" sz="4000" i="1" dirty="0">
                <a:latin typeface="Arial"/>
                <a:cs typeface="Arial"/>
              </a:rPr>
              <a:t>Il gatto </a:t>
            </a:r>
            <a:r>
              <a:rPr lang="it-IT" sz="4000" b="1" i="1" dirty="0" smtClean="0">
                <a:latin typeface="Arial"/>
                <a:cs typeface="Arial"/>
              </a:rPr>
              <a:t>si nasconde</a:t>
            </a:r>
            <a:r>
              <a:rPr lang="it-IT" sz="4000" i="1" dirty="0" smtClean="0">
                <a:latin typeface="Arial"/>
                <a:cs typeface="Arial"/>
              </a:rPr>
              <a:t>.</a:t>
            </a:r>
            <a:endParaRPr lang="it-IT" sz="4000" dirty="0">
              <a:latin typeface="Arial"/>
              <a:cs typeface="Arial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1421237" y="4926179"/>
            <a:ext cx="5684938" cy="4102299"/>
          </a:xfrm>
          <a:prstGeom prst="roundRect">
            <a:avLst>
              <a:gd name="adj" fmla="val 8010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8693723" y="5015764"/>
            <a:ext cx="6773544" cy="4012714"/>
          </a:xfrm>
          <a:prstGeom prst="roundRect">
            <a:avLst>
              <a:gd name="adj" fmla="val 8010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17100176" y="4920076"/>
            <a:ext cx="5665626" cy="4108401"/>
          </a:xfrm>
          <a:prstGeom prst="roundRect">
            <a:avLst>
              <a:gd name="adj" fmla="val 8010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243075" y="886080"/>
            <a:ext cx="9385671" cy="93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1pPr>
            <a:lvl2pPr indent="228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2pPr>
            <a:lvl3pPr indent="457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3pPr>
            <a:lvl4pPr indent="685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4pPr>
            <a:lvl5pPr indent="9144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5pPr>
            <a:lvl6pPr indent="11430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6pPr>
            <a:lvl7pPr indent="1371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7pPr>
            <a:lvl8pPr indent="1600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8pPr>
            <a:lvl9pPr indent="1828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5000" b="1" dirty="0" smtClean="0">
                <a:solidFill>
                  <a:srgbClr val="FF6600"/>
                </a:solidFill>
                <a:latin typeface="Arial"/>
                <a:cs typeface="Arial"/>
              </a:rPr>
              <a:t>La forma del verbo</a:t>
            </a:r>
            <a:endParaRPr lang="it-IT" sz="5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008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25" grpId="0"/>
      <p:bldP spid="3" grpId="0"/>
      <p:bldP spid="37" grpId="0" animBg="1"/>
      <p:bldP spid="38" grpId="0" animBg="1"/>
      <p:bldP spid="40" grpId="0"/>
      <p:bldP spid="41" grpId="0"/>
      <p:bldP spid="42" grpId="0"/>
      <p:bldP spid="44" grpId="0" animBg="1"/>
      <p:bldP spid="45" grpId="0" animBg="1"/>
      <p:bldP spid="47" grpId="0"/>
      <p:bldP spid="48" grpId="0"/>
      <p:bldP spid="49" grpId="0"/>
      <p:bldP spid="23" grpId="0" animBg="1"/>
      <p:bldP spid="24" grpId="0" animBg="1"/>
      <p:bldP spid="26" grpId="0" animBg="1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9347200" y="2742998"/>
            <a:ext cx="5994400" cy="3214715"/>
          </a:xfrm>
          <a:prstGeom prst="roundRect">
            <a:avLst>
              <a:gd name="adj" fmla="val 11806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353162" y="3485311"/>
            <a:ext cx="21727766" cy="8223915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1353162" y="3480750"/>
            <a:ext cx="21727765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tangolo 1"/>
          <p:cNvSpPr/>
          <p:nvPr/>
        </p:nvSpPr>
        <p:spPr>
          <a:xfrm>
            <a:off x="9626600" y="2686868"/>
            <a:ext cx="55118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IL VERBO INDICA: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591510" y="4133968"/>
            <a:ext cx="10402271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  azione compiuta o subita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591509" y="6080078"/>
            <a:ext cx="10402271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  fatti o avvenimenti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591510" y="8060037"/>
            <a:ext cx="10402270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latin typeface="Arial"/>
                <a:cs typeface="Arial"/>
              </a:rPr>
              <a:t>  </a:t>
            </a: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esistenza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591510" y="9796715"/>
            <a:ext cx="10402271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  stato o modo di essere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237813" y="4073561"/>
            <a:ext cx="8534185" cy="204158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120000"/>
              </a:lnSpc>
            </a:pPr>
            <a:r>
              <a:rPr lang="it-IT" sz="4000" i="1" dirty="0">
                <a:latin typeface="Arial"/>
                <a:cs typeface="Arial"/>
              </a:rPr>
              <a:t>Domani sera </a:t>
            </a:r>
            <a:r>
              <a:rPr lang="it-IT" sz="4000" b="1" i="1" dirty="0">
                <a:latin typeface="Arial"/>
                <a:cs typeface="Arial"/>
              </a:rPr>
              <a:t>mangeremo</a:t>
            </a:r>
            <a:r>
              <a:rPr lang="it-IT" sz="4000" i="1" dirty="0">
                <a:latin typeface="Arial"/>
                <a:cs typeface="Arial"/>
              </a:rPr>
              <a:t> la pizza.</a:t>
            </a:r>
          </a:p>
          <a:p>
            <a:pPr algn="l" rtl="0" latinLnBrk="1" hangingPunct="0">
              <a:lnSpc>
                <a:spcPct val="120000"/>
              </a:lnSpc>
            </a:pPr>
            <a:r>
              <a:rPr lang="it-IT" sz="4000" b="1" i="1" dirty="0">
                <a:latin typeface="Arial"/>
                <a:cs typeface="Arial"/>
              </a:rPr>
              <a:t>Sarò interrogato </a:t>
            </a:r>
            <a:r>
              <a:rPr lang="it-IT" sz="4000" i="1" dirty="0">
                <a:latin typeface="Arial"/>
                <a:cs typeface="Arial"/>
              </a:rPr>
              <a:t>dal professore.</a:t>
            </a:r>
          </a:p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12268385" y="4545834"/>
            <a:ext cx="1544649" cy="0"/>
          </a:xfrm>
          <a:prstGeom prst="straightConnector1">
            <a:avLst/>
          </a:prstGeom>
          <a:noFill/>
          <a:ln w="28575" cap="flat" cmpd="sng">
            <a:solidFill>
              <a:srgbClr val="E4782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CasellaDiTesto 8"/>
          <p:cNvSpPr txBox="1"/>
          <p:nvPr/>
        </p:nvSpPr>
        <p:spPr>
          <a:xfrm>
            <a:off x="14237813" y="6283490"/>
            <a:ext cx="8534185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it-IT" sz="4000" b="1" i="1" dirty="0">
                <a:latin typeface="Arial"/>
                <a:cs typeface="Arial"/>
              </a:rPr>
              <a:t>È accaduto </a:t>
            </a:r>
            <a:r>
              <a:rPr lang="it-IT" sz="4000" i="1" dirty="0">
                <a:latin typeface="Arial"/>
                <a:cs typeface="Arial"/>
              </a:rPr>
              <a:t>un grosso guaio.</a:t>
            </a:r>
          </a:p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cxnSp>
        <p:nvCxnSpPr>
          <p:cNvPr id="20" name="Connettore 2 19"/>
          <p:cNvCxnSpPr/>
          <p:nvPr/>
        </p:nvCxnSpPr>
        <p:spPr>
          <a:xfrm>
            <a:off x="12268385" y="6489422"/>
            <a:ext cx="1544649" cy="0"/>
          </a:xfrm>
          <a:prstGeom prst="straightConnector1">
            <a:avLst/>
          </a:prstGeom>
          <a:noFill/>
          <a:ln w="28575" cap="flat" cmpd="sng">
            <a:solidFill>
              <a:srgbClr val="E4782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CasellaDiTesto 10"/>
          <p:cNvSpPr txBox="1"/>
          <p:nvPr/>
        </p:nvSpPr>
        <p:spPr>
          <a:xfrm>
            <a:off x="14237809" y="8211593"/>
            <a:ext cx="7860546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it-IT" sz="4000" b="1" i="1" dirty="0">
                <a:latin typeface="Arial"/>
                <a:cs typeface="Arial"/>
              </a:rPr>
              <a:t>C’è </a:t>
            </a:r>
            <a:r>
              <a:rPr lang="it-IT" sz="4000" i="1" dirty="0">
                <a:latin typeface="Arial"/>
                <a:cs typeface="Arial"/>
              </a:rPr>
              <a:t>un bel sole oggi!</a:t>
            </a:r>
          </a:p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12268385" y="8488866"/>
            <a:ext cx="1544649" cy="0"/>
          </a:xfrm>
          <a:prstGeom prst="straightConnector1">
            <a:avLst/>
          </a:prstGeom>
          <a:noFill/>
          <a:ln w="28575" cap="flat" cmpd="sng">
            <a:solidFill>
              <a:srgbClr val="E4782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CasellaDiTesto 14"/>
          <p:cNvSpPr txBox="1"/>
          <p:nvPr/>
        </p:nvSpPr>
        <p:spPr>
          <a:xfrm>
            <a:off x="14237813" y="9958992"/>
            <a:ext cx="7860542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it-IT" sz="4000" b="1" i="1" dirty="0">
                <a:latin typeface="Arial"/>
                <a:cs typeface="Arial"/>
              </a:rPr>
              <a:t>Sono </a:t>
            </a:r>
            <a:r>
              <a:rPr lang="it-IT" sz="4000" i="1" dirty="0">
                <a:latin typeface="Arial"/>
                <a:cs typeface="Arial"/>
              </a:rPr>
              <a:t>contento.</a:t>
            </a:r>
          </a:p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000" b="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cxnSp>
        <p:nvCxnSpPr>
          <p:cNvPr id="28" name="Connettore 2 27"/>
          <p:cNvCxnSpPr/>
          <p:nvPr/>
        </p:nvCxnSpPr>
        <p:spPr>
          <a:xfrm>
            <a:off x="12268385" y="10207084"/>
            <a:ext cx="1544649" cy="0"/>
          </a:xfrm>
          <a:prstGeom prst="straightConnector1">
            <a:avLst/>
          </a:prstGeom>
          <a:noFill/>
          <a:ln w="28575" cap="flat" cmpd="sng">
            <a:solidFill>
              <a:srgbClr val="E4782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ttangolo arrotondato 17"/>
          <p:cNvSpPr/>
          <p:nvPr/>
        </p:nvSpPr>
        <p:spPr>
          <a:xfrm>
            <a:off x="1545629" y="4220819"/>
            <a:ext cx="10722756" cy="836853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19" name="Rettangolo arrotondato 18"/>
          <p:cNvSpPr/>
          <p:nvPr/>
        </p:nvSpPr>
        <p:spPr>
          <a:xfrm>
            <a:off x="1545629" y="6148722"/>
            <a:ext cx="10722756" cy="836853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1545629" y="8195478"/>
            <a:ext cx="10722756" cy="836853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1545629" y="9881181"/>
            <a:ext cx="10722756" cy="836853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243075" y="886080"/>
            <a:ext cx="9385671" cy="93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1pPr>
            <a:lvl2pPr indent="228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2pPr>
            <a:lvl3pPr indent="457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3pPr>
            <a:lvl4pPr indent="685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4pPr>
            <a:lvl5pPr indent="9144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5pPr>
            <a:lvl6pPr indent="11430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6pPr>
            <a:lvl7pPr indent="1371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7pPr>
            <a:lvl8pPr indent="1600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8pPr>
            <a:lvl9pPr indent="1828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5000" b="1" dirty="0" smtClean="0">
                <a:solidFill>
                  <a:srgbClr val="FF6600"/>
                </a:solidFill>
                <a:latin typeface="Arial"/>
                <a:cs typeface="Arial"/>
              </a:rPr>
              <a:t>La funzione del verbo</a:t>
            </a:r>
            <a:endParaRPr lang="it-IT" sz="5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191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25" grpId="0"/>
      <p:bldP spid="12" grpId="0"/>
      <p:bldP spid="13" grpId="0"/>
      <p:bldP spid="14" grpId="0"/>
      <p:bldP spid="3" grpId="0"/>
      <p:bldP spid="9" grpId="0"/>
      <p:bldP spid="11" grpId="0"/>
      <p:bldP spid="15" grpId="0"/>
      <p:bldP spid="18" grpId="0" animBg="1"/>
      <p:bldP spid="19" grpId="0" animBg="1"/>
      <p:bldP spid="21" grpId="0" animBg="1"/>
      <p:bldP spid="2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arrotondato 19"/>
          <p:cNvSpPr/>
          <p:nvPr/>
        </p:nvSpPr>
        <p:spPr>
          <a:xfrm>
            <a:off x="1193477" y="2463110"/>
            <a:ext cx="6528896" cy="3448198"/>
          </a:xfrm>
          <a:prstGeom prst="roundRect">
            <a:avLst>
              <a:gd name="adj" fmla="val 11390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6" name="Rettangolo arrotondato 5"/>
          <p:cNvSpPr/>
          <p:nvPr/>
        </p:nvSpPr>
        <p:spPr>
          <a:xfrm>
            <a:off x="12814199" y="2463110"/>
            <a:ext cx="8445722" cy="3214715"/>
          </a:xfrm>
          <a:prstGeom prst="roundRect">
            <a:avLst>
              <a:gd name="adj" fmla="val 9435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8558119" y="3294811"/>
            <a:ext cx="14052124" cy="4054884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8558116" y="3287527"/>
            <a:ext cx="14052127" cy="29962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tangolo 1"/>
          <p:cNvSpPr/>
          <p:nvPr/>
        </p:nvSpPr>
        <p:spPr>
          <a:xfrm>
            <a:off x="13472283" y="2460666"/>
            <a:ext cx="7152677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PERSONA E NUMERO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257790" y="3373663"/>
            <a:ext cx="3110171" cy="812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latin typeface="Arial"/>
                <a:cs typeface="Arial"/>
              </a:rPr>
              <a:t>singolare</a:t>
            </a:r>
            <a:endParaRPr lang="it-IT" sz="4000" i="1" dirty="0" smtClean="0">
              <a:latin typeface="Arial"/>
              <a:cs typeface="Arial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49016"/>
              </p:ext>
            </p:extLst>
          </p:nvPr>
        </p:nvGraphicFramePr>
        <p:xfrm>
          <a:off x="12608243" y="3183273"/>
          <a:ext cx="10984173" cy="378653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1391"/>
                <a:gridCol w="3661391"/>
                <a:gridCol w="3661391"/>
              </a:tblGrid>
              <a:tr h="1237949"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b="1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4000" b="1" baseline="300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4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persona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4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io</a:t>
                      </a:r>
                      <a:endParaRPr lang="it-IT" sz="4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i="1" dirty="0" smtClean="0">
                          <a:latin typeface="Arial"/>
                          <a:cs typeface="Arial"/>
                        </a:rPr>
                        <a:t>scriv</a:t>
                      </a:r>
                      <a:r>
                        <a:rPr lang="it-IT" sz="4000" b="1" i="1" dirty="0" smtClean="0">
                          <a:latin typeface="Arial"/>
                          <a:cs typeface="Arial"/>
                        </a:rPr>
                        <a:t>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7949"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b="1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it-IT" sz="4000" b="1" baseline="300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4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persona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4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tu</a:t>
                      </a:r>
                      <a:endParaRPr lang="it-IT" sz="40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i="1" dirty="0" smtClean="0">
                          <a:latin typeface="Arial"/>
                          <a:cs typeface="Arial"/>
                        </a:rPr>
                        <a:t>scriv</a:t>
                      </a:r>
                      <a:r>
                        <a:rPr lang="it-IT" sz="4000" b="1" i="1" dirty="0" smtClean="0">
                          <a:latin typeface="Arial"/>
                          <a:cs typeface="Arial"/>
                        </a:rPr>
                        <a:t>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7949"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b="1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4000" b="1" baseline="300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4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persona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4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egli, ella, lui</a:t>
                      </a:r>
                    </a:p>
                    <a:p>
                      <a:pPr marL="0" marR="0" indent="0" algn="l" defTabSz="4572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4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lei, esso, essa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i="1" dirty="0" smtClean="0">
                          <a:latin typeface="Arial"/>
                          <a:cs typeface="Arial"/>
                        </a:rPr>
                        <a:t>scriv</a:t>
                      </a:r>
                      <a:r>
                        <a:rPr lang="it-IT" sz="4000" b="1" i="1" dirty="0" smtClean="0">
                          <a:latin typeface="Arial"/>
                          <a:cs typeface="Arial"/>
                        </a:rPr>
                        <a:t>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ettangolo 12"/>
          <p:cNvSpPr/>
          <p:nvPr/>
        </p:nvSpPr>
        <p:spPr>
          <a:xfrm>
            <a:off x="8558120" y="7712280"/>
            <a:ext cx="14052123" cy="4467684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5" name="Connettore 1 14"/>
          <p:cNvCxnSpPr/>
          <p:nvPr/>
        </p:nvCxnSpPr>
        <p:spPr>
          <a:xfrm>
            <a:off x="8558116" y="7712280"/>
            <a:ext cx="14052127" cy="5946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sellaDiTesto 15"/>
          <p:cNvSpPr txBox="1"/>
          <p:nvPr/>
        </p:nvSpPr>
        <p:spPr>
          <a:xfrm>
            <a:off x="9257792" y="8010719"/>
            <a:ext cx="3110171" cy="81287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latin typeface="Arial"/>
                <a:cs typeface="Arial"/>
              </a:rPr>
              <a:t>plurale</a:t>
            </a:r>
            <a:endParaRPr lang="it-IT" sz="4000" i="1" dirty="0" smtClean="0">
              <a:latin typeface="Arial"/>
              <a:cs typeface="Arial"/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6801237"/>
              </p:ext>
            </p:extLst>
          </p:nvPr>
        </p:nvGraphicFramePr>
        <p:xfrm>
          <a:off x="12608245" y="7820329"/>
          <a:ext cx="10984173" cy="3713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1391"/>
                <a:gridCol w="3661391"/>
                <a:gridCol w="3661391"/>
              </a:tblGrid>
              <a:tr h="1237949"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b="1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it-IT" sz="4000" b="1" baseline="300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4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persona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4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noi</a:t>
                      </a:r>
                      <a:endParaRPr lang="it-IT" sz="4000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i="1" dirty="0" smtClean="0">
                          <a:latin typeface="Arial"/>
                          <a:cs typeface="Arial"/>
                        </a:rPr>
                        <a:t>scriv</a:t>
                      </a:r>
                      <a:r>
                        <a:rPr lang="it-IT" sz="4000" b="1" i="1" dirty="0" smtClean="0">
                          <a:latin typeface="Arial"/>
                          <a:cs typeface="Arial"/>
                        </a:rPr>
                        <a:t>iamo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7949"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b="1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it-IT" sz="4000" b="1" baseline="300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4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persona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it-IT" sz="4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voi</a:t>
                      </a:r>
                      <a:endParaRPr lang="it-IT" sz="4000" dirty="0"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i="1" dirty="0" smtClean="0">
                          <a:latin typeface="Arial"/>
                          <a:cs typeface="Arial"/>
                        </a:rPr>
                        <a:t>scriv</a:t>
                      </a:r>
                      <a:r>
                        <a:rPr lang="it-IT" sz="4000" b="1" i="1" dirty="0" smtClean="0">
                          <a:latin typeface="Arial"/>
                          <a:cs typeface="Arial"/>
                        </a:rPr>
                        <a:t>ete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237949"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b="1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it-IT" sz="4000" b="1" baseline="30000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lang="it-IT" sz="4000" b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persona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IT" sz="4000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essi, esse, loro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8255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i="1" dirty="0" smtClean="0">
                          <a:latin typeface="Arial"/>
                          <a:cs typeface="Arial"/>
                        </a:rPr>
                        <a:t>scriv</a:t>
                      </a:r>
                      <a:r>
                        <a:rPr lang="it-IT" sz="4000" b="1" i="1" dirty="0" smtClean="0">
                          <a:latin typeface="Arial"/>
                          <a:cs typeface="Arial"/>
                        </a:rPr>
                        <a:t>ono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1579975" y="8090317"/>
            <a:ext cx="5903992" cy="293413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30000"/>
              </a:lnSpc>
            </a:pPr>
            <a:r>
              <a:rPr lang="it-IT" sz="4000" b="1" dirty="0" smtClean="0">
                <a:solidFill>
                  <a:srgbClr val="000000"/>
                </a:solidFill>
                <a:latin typeface="Arial"/>
                <a:cs typeface="Arial"/>
              </a:rPr>
              <a:t>Verbi impersonali</a:t>
            </a:r>
          </a:p>
          <a:p>
            <a:pPr algn="ctr" rtl="0" latinLnBrk="1" hangingPunct="0">
              <a:lnSpc>
                <a:spcPct val="130000"/>
              </a:lnSpc>
            </a:pPr>
            <a:endParaRPr kumimoji="0" lang="it-IT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cs typeface="Arial"/>
              <a:sym typeface="Source Sans Pro Light"/>
            </a:endParaRPr>
          </a:p>
          <a:p>
            <a:pPr algn="ctr" rtl="0" latinLnBrk="1" hangingPunct="0">
              <a:lnSpc>
                <a:spcPct val="100000"/>
              </a:lnSpc>
            </a:pPr>
            <a:r>
              <a:rPr lang="it-IT" sz="4000" i="1" dirty="0" smtClean="0">
                <a:latin typeface="Arial"/>
                <a:cs typeface="Arial"/>
              </a:rPr>
              <a:t>Nevica.</a:t>
            </a:r>
          </a:p>
          <a:p>
            <a:pPr algn="ctr" rtl="0" latinLnBrk="1" hangingPunct="0">
              <a:lnSpc>
                <a:spcPct val="100000"/>
              </a:lnSpc>
            </a:pPr>
            <a:endParaRPr lang="it-IT" sz="4000" i="1" dirty="0" smtClean="0">
              <a:latin typeface="Arial"/>
              <a:cs typeface="Arial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24805" y="3294811"/>
            <a:ext cx="7277017" cy="4054884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22" name="Connettore 1 21"/>
          <p:cNvCxnSpPr/>
          <p:nvPr/>
        </p:nvCxnSpPr>
        <p:spPr>
          <a:xfrm>
            <a:off x="824805" y="3287527"/>
            <a:ext cx="7277017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Rettangolo 22"/>
          <p:cNvSpPr/>
          <p:nvPr/>
        </p:nvSpPr>
        <p:spPr>
          <a:xfrm>
            <a:off x="1248691" y="2460666"/>
            <a:ext cx="6197612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RADICE E DESINENZA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26" name="Tabel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571408"/>
              </p:ext>
            </p:extLst>
          </p:nvPr>
        </p:nvGraphicFramePr>
        <p:xfrm>
          <a:off x="1682945" y="3205494"/>
          <a:ext cx="6094642" cy="414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85154"/>
                <a:gridCol w="3209488"/>
              </a:tblGrid>
              <a:tr h="1036050">
                <a:tc>
                  <a:txBody>
                    <a:bodyPr/>
                    <a:lstStyle/>
                    <a:p>
                      <a:pPr algn="l"/>
                      <a:r>
                        <a:rPr lang="it-IT" sz="4000" i="1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scriv</a:t>
                      </a:r>
                      <a:r>
                        <a:rPr lang="it-IT" sz="4000" i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lang="it-IT" sz="4000" i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4000" b="1" i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-ere</a:t>
                      </a:r>
                      <a:endParaRPr lang="it-IT" sz="4000" b="1" i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6050">
                <a:tc>
                  <a:txBody>
                    <a:bodyPr/>
                    <a:lstStyle/>
                    <a:p>
                      <a:pPr algn="l"/>
                      <a:r>
                        <a:rPr lang="it-IT" sz="4000" i="1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scriv</a:t>
                      </a:r>
                      <a:r>
                        <a:rPr lang="it-IT" sz="4000" i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lang="it-IT" sz="4000" i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4000" b="1" i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-evo</a:t>
                      </a:r>
                      <a:endParaRPr lang="it-IT" sz="4000" b="1" i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6050">
                <a:tc>
                  <a:txBody>
                    <a:bodyPr/>
                    <a:lstStyle/>
                    <a:p>
                      <a:pPr algn="l"/>
                      <a:r>
                        <a:rPr lang="it-IT" sz="4000" i="1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scriv</a:t>
                      </a:r>
                      <a:r>
                        <a:rPr lang="it-IT" sz="4000" i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lang="it-IT" sz="4000" i="1" dirty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Tx/>
                        <a:buNone/>
                      </a:pPr>
                      <a:r>
                        <a:rPr lang="it-IT" sz="4000" b="1" i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it-IT" sz="4000" b="1" i="1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erò</a:t>
                      </a:r>
                      <a:endParaRPr lang="it-IT" sz="4000" b="1" i="1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36050">
                <a:tc>
                  <a:txBody>
                    <a:bodyPr/>
                    <a:lstStyle/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i="1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scriv</a:t>
                      </a:r>
                      <a:r>
                        <a:rPr lang="it-IT" sz="4000" i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8255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b="1" i="1" dirty="0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it-IT" sz="4000" b="1" i="1" dirty="0" err="1" smtClean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endo</a:t>
                      </a:r>
                      <a:endParaRPr lang="it-IT" sz="4000" b="1" i="1" dirty="0" smtClean="0"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Rettangolo arrotondato 17"/>
          <p:cNvSpPr/>
          <p:nvPr/>
        </p:nvSpPr>
        <p:spPr>
          <a:xfrm>
            <a:off x="893458" y="7682318"/>
            <a:ext cx="7208364" cy="4497646"/>
          </a:xfrm>
          <a:prstGeom prst="roundRect">
            <a:avLst>
              <a:gd name="adj" fmla="val 8010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243075" y="886080"/>
            <a:ext cx="9385671" cy="93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1pPr>
            <a:lvl2pPr indent="228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2pPr>
            <a:lvl3pPr indent="457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3pPr>
            <a:lvl4pPr indent="685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4pPr>
            <a:lvl5pPr indent="9144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5pPr>
            <a:lvl6pPr indent="11430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6pPr>
            <a:lvl7pPr indent="1371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7pPr>
            <a:lvl8pPr indent="1600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8pPr>
            <a:lvl9pPr indent="1828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5000" b="1" dirty="0" smtClean="0">
                <a:solidFill>
                  <a:srgbClr val="FF6600"/>
                </a:solidFill>
                <a:latin typeface="Arial"/>
                <a:cs typeface="Arial"/>
              </a:rPr>
              <a:t>La struttura del verbo</a:t>
            </a:r>
            <a:endParaRPr lang="it-IT" sz="5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369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8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6" grpId="0" animBg="1"/>
      <p:bldP spid="7" grpId="0" animBg="1"/>
      <p:bldP spid="2" grpId="0"/>
      <p:bldP spid="19" grpId="0"/>
      <p:bldP spid="13" grpId="0" animBg="1"/>
      <p:bldP spid="16" grpId="0"/>
      <p:bldP spid="9" grpId="0"/>
      <p:bldP spid="21" grpId="0" animBg="1"/>
      <p:bldP spid="23" grpId="0"/>
      <p:bldP spid="18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arrotondato 38"/>
          <p:cNvSpPr/>
          <p:nvPr/>
        </p:nvSpPr>
        <p:spPr>
          <a:xfrm>
            <a:off x="13286656" y="2331044"/>
            <a:ext cx="4810385" cy="3214715"/>
          </a:xfrm>
          <a:prstGeom prst="roundRect">
            <a:avLst>
              <a:gd name="adj" fmla="val 10225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13468620" y="2325714"/>
            <a:ext cx="443085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MODI INDEFINITI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" name="Rettangolo 40"/>
          <p:cNvSpPr/>
          <p:nvPr/>
        </p:nvSpPr>
        <p:spPr>
          <a:xfrm>
            <a:off x="12494205" y="3084896"/>
            <a:ext cx="6390071" cy="8738747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42" name="Connettore 1 41"/>
          <p:cNvCxnSpPr/>
          <p:nvPr/>
        </p:nvCxnSpPr>
        <p:spPr>
          <a:xfrm flipV="1">
            <a:off x="12494205" y="3084896"/>
            <a:ext cx="6390071" cy="4362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ttangolo arrotondato 5"/>
          <p:cNvSpPr/>
          <p:nvPr/>
        </p:nvSpPr>
        <p:spPr>
          <a:xfrm>
            <a:off x="1595398" y="2331044"/>
            <a:ext cx="5043621" cy="3214715"/>
          </a:xfrm>
          <a:prstGeom prst="roundRect">
            <a:avLst>
              <a:gd name="adj" fmla="val 10225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911450" y="3098757"/>
            <a:ext cx="6542472" cy="8738747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0" name="Connettore 1 9"/>
          <p:cNvCxnSpPr/>
          <p:nvPr/>
        </p:nvCxnSpPr>
        <p:spPr>
          <a:xfrm flipV="1">
            <a:off x="911450" y="3084896"/>
            <a:ext cx="6542472" cy="18223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tangolo 1"/>
          <p:cNvSpPr/>
          <p:nvPr/>
        </p:nvSpPr>
        <p:spPr>
          <a:xfrm>
            <a:off x="1595398" y="2325714"/>
            <a:ext cx="5043621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MODI FINITI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102329" y="4632693"/>
            <a:ext cx="4566931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indicativo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102328" y="6508835"/>
            <a:ext cx="4566931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congiuntivo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102329" y="8384977"/>
            <a:ext cx="4566930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condizionale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102329" y="10261118"/>
            <a:ext cx="4566931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imperativo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765534" y="4553356"/>
            <a:ext cx="3246743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120000"/>
              </a:lnSpc>
            </a:pPr>
            <a:r>
              <a:rPr lang="it-IT" sz="4000" i="1" dirty="0" smtClean="0">
                <a:latin typeface="Arial"/>
                <a:cs typeface="Arial"/>
              </a:rPr>
              <a:t>scrivo</a:t>
            </a:r>
            <a:endParaRPr kumimoji="0" lang="it-IT" sz="4000" b="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7731211" y="6746496"/>
            <a:ext cx="430141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it-IT" sz="4000" i="1" dirty="0" smtClean="0">
                <a:latin typeface="Arial"/>
                <a:cs typeface="Arial"/>
              </a:rPr>
              <a:t>(che tu) scriva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7731206" y="8692667"/>
            <a:ext cx="3281071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it-IT" sz="4000" i="1" dirty="0" smtClean="0">
                <a:latin typeface="Arial"/>
                <a:cs typeface="Arial"/>
              </a:rPr>
              <a:t>scriverebbe</a:t>
            </a:r>
            <a:endParaRPr lang="it-IT" sz="4000" i="1" dirty="0">
              <a:latin typeface="Arial"/>
              <a:cs typeface="Arial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731210" y="10492039"/>
            <a:ext cx="2697533" cy="99514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it-IT" sz="4000" i="1" dirty="0">
                <a:latin typeface="Arial"/>
                <a:cs typeface="Arial"/>
              </a:rPr>
              <a:t>s</a:t>
            </a:r>
            <a:r>
              <a:rPr lang="it-IT" sz="4000" i="1" dirty="0" smtClean="0">
                <a:latin typeface="Arial"/>
                <a:cs typeface="Arial"/>
              </a:rPr>
              <a:t>crivi!</a:t>
            </a:r>
            <a:endParaRPr lang="it-IT" sz="4000" i="1" dirty="0">
              <a:latin typeface="Arial"/>
              <a:cs typeface="Arial"/>
            </a:endParaRPr>
          </a:p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00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13590591" y="4701337"/>
            <a:ext cx="4566931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infinito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3590590" y="6647447"/>
            <a:ext cx="4566931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gerundio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3590591" y="8627406"/>
            <a:ext cx="4566930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participio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9416987" y="4622000"/>
            <a:ext cx="3246743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120000"/>
              </a:lnSpc>
            </a:pPr>
            <a:r>
              <a:rPr lang="it-IT" sz="4000" i="1" dirty="0" smtClean="0">
                <a:latin typeface="Arial"/>
                <a:cs typeface="Arial"/>
              </a:rPr>
              <a:t>scrivere</a:t>
            </a:r>
            <a:endParaRPr kumimoji="0" lang="it-IT" sz="4000" b="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19382664" y="6826048"/>
            <a:ext cx="4301416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it-IT" sz="4000" i="1" dirty="0" smtClean="0">
                <a:latin typeface="Arial"/>
                <a:cs typeface="Arial"/>
              </a:rPr>
              <a:t>scrivendo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19382659" y="8592248"/>
            <a:ext cx="4301421" cy="2123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>
              <a:lnSpc>
                <a:spcPct val="110000"/>
              </a:lnSpc>
            </a:pPr>
            <a:r>
              <a:rPr lang="it-IT" sz="4000" i="1" dirty="0" smtClean="0">
                <a:latin typeface="Arial"/>
                <a:cs typeface="Arial"/>
              </a:rPr>
              <a:t>scritto, scritta,</a:t>
            </a:r>
          </a:p>
          <a:p>
            <a:pPr algn="l" rtl="0" latinLnBrk="1" hangingPunct="0">
              <a:lnSpc>
                <a:spcPct val="110000"/>
              </a:lnSpc>
            </a:pPr>
            <a:r>
              <a:rPr lang="it-IT" sz="4000" i="1" dirty="0" smtClean="0">
                <a:latin typeface="Arial"/>
                <a:cs typeface="Arial"/>
              </a:rPr>
              <a:t>scritti, scritte</a:t>
            </a:r>
            <a:endParaRPr lang="it-IT" sz="4000" i="1" dirty="0">
              <a:latin typeface="Arial"/>
              <a:cs typeface="Arial"/>
            </a:endParaRPr>
          </a:p>
          <a:p>
            <a:pPr marL="0" marR="0" indent="0" algn="l" defTabSz="457200" rtl="0" fontAlgn="auto" latinLnBrk="1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000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243075" y="886080"/>
            <a:ext cx="9385671" cy="93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1pPr>
            <a:lvl2pPr indent="228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2pPr>
            <a:lvl3pPr indent="457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3pPr>
            <a:lvl4pPr indent="685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4pPr>
            <a:lvl5pPr indent="9144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5pPr>
            <a:lvl6pPr indent="11430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6pPr>
            <a:lvl7pPr indent="1371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7pPr>
            <a:lvl8pPr indent="1600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8pPr>
            <a:lvl9pPr indent="1828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5000" b="1" dirty="0">
                <a:solidFill>
                  <a:srgbClr val="FF6600"/>
                </a:solidFill>
                <a:latin typeface="Arial"/>
                <a:cs typeface="Arial"/>
              </a:rPr>
              <a:t>I</a:t>
            </a:r>
            <a:r>
              <a:rPr lang="it-IT" sz="5000" b="1" dirty="0" smtClean="0">
                <a:solidFill>
                  <a:srgbClr val="FF6600"/>
                </a:solidFill>
                <a:latin typeface="Arial"/>
                <a:cs typeface="Arial"/>
              </a:rPr>
              <a:t> modi del verbo</a:t>
            </a:r>
            <a:endParaRPr lang="it-IT" sz="5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43" name="Rettangolo arrotondato 42"/>
          <p:cNvSpPr/>
          <p:nvPr/>
        </p:nvSpPr>
        <p:spPr>
          <a:xfrm>
            <a:off x="1644972" y="4056377"/>
            <a:ext cx="9603947" cy="7430805"/>
          </a:xfrm>
          <a:prstGeom prst="roundRect">
            <a:avLst>
              <a:gd name="adj" fmla="val 8010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44" name="Rettangolo arrotondato 43"/>
          <p:cNvSpPr/>
          <p:nvPr/>
        </p:nvSpPr>
        <p:spPr>
          <a:xfrm>
            <a:off x="13059783" y="4056377"/>
            <a:ext cx="9603947" cy="7430805"/>
          </a:xfrm>
          <a:prstGeom prst="roundRect">
            <a:avLst>
              <a:gd name="adj" fmla="val 8010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5629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 animBg="1"/>
      <p:bldP spid="6" grpId="0" animBg="1"/>
      <p:bldP spid="7" grpId="0" animBg="1"/>
      <p:bldP spid="2" grpId="0"/>
      <p:bldP spid="25" grpId="0"/>
      <p:bldP spid="12" grpId="0"/>
      <p:bldP spid="13" grpId="0"/>
      <p:bldP spid="14" grpId="0"/>
      <p:bldP spid="3" grpId="0"/>
      <p:bldP spid="9" grpId="0"/>
      <p:bldP spid="11" grpId="0"/>
      <p:bldP spid="15" grpId="0"/>
      <p:bldP spid="26" grpId="0"/>
      <p:bldP spid="27" grpId="0"/>
      <p:bldP spid="29" grpId="0"/>
      <p:bldP spid="31" grpId="0"/>
      <p:bldP spid="33" grpId="0"/>
      <p:bldP spid="35" grpId="0"/>
      <p:bldP spid="30" grpId="0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384738" y="3432391"/>
            <a:ext cx="5013157" cy="3214715"/>
          </a:xfrm>
          <a:prstGeom prst="roundRect">
            <a:avLst>
              <a:gd name="adj" fmla="val 11015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837456" y="4325739"/>
            <a:ext cx="6075323" cy="2880000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1837456" y="4330099"/>
            <a:ext cx="6075323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tangolo 1"/>
          <p:cNvSpPr/>
          <p:nvPr/>
        </p:nvSpPr>
        <p:spPr>
          <a:xfrm>
            <a:off x="3184613" y="3451095"/>
            <a:ext cx="3320819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PASSATO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178783" y="4715739"/>
            <a:ext cx="5356416" cy="2298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in un momento </a:t>
            </a:r>
            <a:endParaRPr lang="it-IT" sz="4000" b="1" dirty="0">
              <a:solidFill>
                <a:srgbClr val="292C30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già trascorso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000" b="1" dirty="0" smtClean="0">
              <a:solidFill>
                <a:srgbClr val="292C30"/>
              </a:solidFill>
              <a:latin typeface="Arial"/>
              <a:cs typeface="Arial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449548" y="7662624"/>
            <a:ext cx="2700663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20000"/>
              </a:lnSpc>
            </a:pPr>
            <a:r>
              <a:rPr lang="it-IT" sz="4000" i="1" dirty="0" smtClean="0">
                <a:latin typeface="Arial"/>
                <a:cs typeface="Arial"/>
              </a:rPr>
              <a:t>diventò</a:t>
            </a:r>
            <a:endParaRPr kumimoji="0" lang="it-IT" sz="4000" b="1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sp>
        <p:nvSpPr>
          <p:cNvPr id="37" name="Rettangolo arrotondato 36"/>
          <p:cNvSpPr/>
          <p:nvPr/>
        </p:nvSpPr>
        <p:spPr>
          <a:xfrm>
            <a:off x="9781728" y="3462486"/>
            <a:ext cx="5013157" cy="3214715"/>
          </a:xfrm>
          <a:prstGeom prst="roundRect">
            <a:avLst>
              <a:gd name="adj" fmla="val 12595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38" name="Rettangolo 37"/>
          <p:cNvSpPr/>
          <p:nvPr/>
        </p:nvSpPr>
        <p:spPr>
          <a:xfrm>
            <a:off x="9234446" y="4355834"/>
            <a:ext cx="6075323" cy="2880000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39" name="Connettore 1 38"/>
          <p:cNvCxnSpPr/>
          <p:nvPr/>
        </p:nvCxnSpPr>
        <p:spPr>
          <a:xfrm>
            <a:off x="9234446" y="4360194"/>
            <a:ext cx="6075323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0" name="Rettangolo 39"/>
          <p:cNvSpPr/>
          <p:nvPr/>
        </p:nvSpPr>
        <p:spPr>
          <a:xfrm>
            <a:off x="10409973" y="3481190"/>
            <a:ext cx="3786279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PRESENTE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9575773" y="4745834"/>
            <a:ext cx="5356416" cy="2298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al momento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attuale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000" b="1" dirty="0" smtClean="0">
              <a:solidFill>
                <a:srgbClr val="292C30"/>
              </a:solidFill>
              <a:latin typeface="Arial"/>
              <a:cs typeface="Arial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1201759" y="7667407"/>
            <a:ext cx="2333481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20000"/>
              </a:lnSpc>
            </a:pPr>
            <a:r>
              <a:rPr lang="it-IT" sz="4000" i="1" dirty="0" smtClean="0">
                <a:latin typeface="Arial"/>
                <a:cs typeface="Arial"/>
              </a:rPr>
              <a:t>diventa</a:t>
            </a:r>
            <a:endParaRPr kumimoji="0" lang="it-IT" sz="4000" b="1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sp>
        <p:nvSpPr>
          <p:cNvPr id="44" name="Rettangolo arrotondato 43"/>
          <p:cNvSpPr/>
          <p:nvPr/>
        </p:nvSpPr>
        <p:spPr>
          <a:xfrm>
            <a:off x="17127392" y="3461173"/>
            <a:ext cx="5013157" cy="3214715"/>
          </a:xfrm>
          <a:prstGeom prst="roundRect">
            <a:avLst>
              <a:gd name="adj" fmla="val 11015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45" name="Rettangolo 44"/>
          <p:cNvSpPr/>
          <p:nvPr/>
        </p:nvSpPr>
        <p:spPr>
          <a:xfrm>
            <a:off x="16580110" y="4354521"/>
            <a:ext cx="6075323" cy="2880000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46" name="Connettore 1 45"/>
          <p:cNvCxnSpPr/>
          <p:nvPr/>
        </p:nvCxnSpPr>
        <p:spPr>
          <a:xfrm>
            <a:off x="16580110" y="4358881"/>
            <a:ext cx="6075323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" name="Rettangolo 46"/>
          <p:cNvSpPr/>
          <p:nvPr/>
        </p:nvSpPr>
        <p:spPr>
          <a:xfrm>
            <a:off x="17927267" y="3479877"/>
            <a:ext cx="3320819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FUTURO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8" name="CasellaDiTesto 47"/>
          <p:cNvSpPr txBox="1"/>
          <p:nvPr/>
        </p:nvSpPr>
        <p:spPr>
          <a:xfrm>
            <a:off x="16921437" y="4684087"/>
            <a:ext cx="5356416" cy="30367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in un momento </a:t>
            </a:r>
            <a:endParaRPr lang="it-IT" sz="4000" b="1" dirty="0">
              <a:solidFill>
                <a:srgbClr val="292C30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che deve ancora 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solidFill>
                  <a:srgbClr val="292C30"/>
                </a:solidFill>
                <a:latin typeface="Arial"/>
                <a:cs typeface="Arial"/>
              </a:rPr>
              <a:t>venire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000" b="1" dirty="0" smtClean="0">
              <a:solidFill>
                <a:srgbClr val="292C30"/>
              </a:solidFill>
              <a:latin typeface="Arial"/>
              <a:cs typeface="Arial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18363832" y="7666095"/>
            <a:ext cx="2700663" cy="82073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20000"/>
              </a:lnSpc>
            </a:pPr>
            <a:r>
              <a:rPr lang="it-IT" sz="4000" i="1" dirty="0" smtClean="0">
                <a:latin typeface="Arial"/>
                <a:cs typeface="Arial"/>
              </a:rPr>
              <a:t>diventerà</a:t>
            </a:r>
            <a:endParaRPr kumimoji="0" lang="it-IT" sz="4000" b="1" i="0" u="none" strike="noStrike" cap="none" spc="0" normalizeH="0" baseline="0" dirty="0">
              <a:ln>
                <a:noFill/>
              </a:ln>
              <a:solidFill>
                <a:srgbClr val="53585F"/>
              </a:solidFill>
              <a:effectLst/>
              <a:uFillTx/>
              <a:latin typeface="Arial"/>
              <a:cs typeface="Arial"/>
              <a:sym typeface="Source Sans Pro Light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2213109" y="4679872"/>
            <a:ext cx="5356416" cy="4320000"/>
          </a:xfrm>
          <a:prstGeom prst="roundRect">
            <a:avLst>
              <a:gd name="adj" fmla="val 8010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4" name="Rettangolo arrotondato 23"/>
          <p:cNvSpPr/>
          <p:nvPr/>
        </p:nvSpPr>
        <p:spPr>
          <a:xfrm>
            <a:off x="9621640" y="4745833"/>
            <a:ext cx="5356416" cy="4320000"/>
          </a:xfrm>
          <a:prstGeom prst="roundRect">
            <a:avLst>
              <a:gd name="adj" fmla="val 8010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6" name="Rettangolo arrotondato 25"/>
          <p:cNvSpPr/>
          <p:nvPr/>
        </p:nvSpPr>
        <p:spPr>
          <a:xfrm>
            <a:off x="16990086" y="4747174"/>
            <a:ext cx="5356416" cy="4320000"/>
          </a:xfrm>
          <a:prstGeom prst="roundRect">
            <a:avLst>
              <a:gd name="adj" fmla="val 8010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243075" y="886080"/>
            <a:ext cx="9385671" cy="93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1pPr>
            <a:lvl2pPr indent="228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2pPr>
            <a:lvl3pPr indent="457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3pPr>
            <a:lvl4pPr indent="685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4pPr>
            <a:lvl5pPr indent="9144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5pPr>
            <a:lvl6pPr indent="11430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6pPr>
            <a:lvl7pPr indent="1371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7pPr>
            <a:lvl8pPr indent="1600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8pPr>
            <a:lvl9pPr indent="1828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5000" b="1" dirty="0" smtClean="0">
                <a:solidFill>
                  <a:srgbClr val="FF6600"/>
                </a:solidFill>
                <a:latin typeface="Arial"/>
                <a:cs typeface="Arial"/>
              </a:rPr>
              <a:t>I tempi del verbo</a:t>
            </a:r>
            <a:endParaRPr lang="it-IT" sz="5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71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25" grpId="0"/>
      <p:bldP spid="3" grpId="0"/>
      <p:bldP spid="37" grpId="0" animBg="1"/>
      <p:bldP spid="38" grpId="0" animBg="1"/>
      <p:bldP spid="40" grpId="0"/>
      <p:bldP spid="41" grpId="0"/>
      <p:bldP spid="42" grpId="0"/>
      <p:bldP spid="44" grpId="0" animBg="1"/>
      <p:bldP spid="45" grpId="0" animBg="1"/>
      <p:bldP spid="47" grpId="0"/>
      <p:bldP spid="48" grpId="0"/>
      <p:bldP spid="49" grpId="0"/>
      <p:bldP spid="23" grpId="0" animBg="1"/>
      <p:bldP spid="24" grpId="0" animBg="1"/>
      <p:bldP spid="26" grpId="0" animBg="1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986585" y="2290466"/>
            <a:ext cx="7175671" cy="3214715"/>
          </a:xfrm>
          <a:prstGeom prst="roundRect">
            <a:avLst>
              <a:gd name="adj" fmla="val 16546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1126" y="3038282"/>
            <a:ext cx="11155501" cy="3959999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721126" y="3038281"/>
            <a:ext cx="11155501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tangolo 1"/>
          <p:cNvSpPr/>
          <p:nvPr/>
        </p:nvSpPr>
        <p:spPr>
          <a:xfrm>
            <a:off x="2986585" y="2265003"/>
            <a:ext cx="7175671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err="1" smtClean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it-IT" sz="4000" baseline="30000" dirty="0" err="1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 CONIUGAZIONE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371384" y="3764429"/>
            <a:ext cx="4219050" cy="2298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latin typeface="Arial"/>
                <a:cs typeface="Arial"/>
              </a:rPr>
              <a:t>desinenza 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latin typeface="Arial"/>
                <a:cs typeface="Arial"/>
              </a:rPr>
              <a:t>dell’infinito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i="1" dirty="0" smtClean="0">
                <a:latin typeface="Arial"/>
                <a:cs typeface="Arial"/>
              </a:rPr>
              <a:t>-are</a:t>
            </a:r>
          </a:p>
        </p:txBody>
      </p:sp>
      <p:cxnSp>
        <p:nvCxnSpPr>
          <p:cNvPr id="5" name="Connettore 2 4"/>
          <p:cNvCxnSpPr/>
          <p:nvPr/>
        </p:nvCxnSpPr>
        <p:spPr>
          <a:xfrm flipV="1">
            <a:off x="5558696" y="4269393"/>
            <a:ext cx="1407346" cy="637880"/>
          </a:xfrm>
          <a:prstGeom prst="straightConnector1">
            <a:avLst/>
          </a:prstGeom>
          <a:noFill/>
          <a:ln w="28575" cap="flat" cmpd="sng">
            <a:solidFill>
              <a:srgbClr val="E4782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CasellaDiTesto 18"/>
          <p:cNvSpPr txBox="1"/>
          <p:nvPr/>
        </p:nvSpPr>
        <p:spPr>
          <a:xfrm>
            <a:off x="7324792" y="3430564"/>
            <a:ext cx="3762348" cy="2298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latin typeface="Arial"/>
                <a:cs typeface="Arial"/>
              </a:rPr>
              <a:t>verbi regolari</a:t>
            </a:r>
          </a:p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i="1" dirty="0" smtClean="0">
                <a:latin typeface="Arial"/>
                <a:cs typeface="Arial"/>
              </a:rPr>
              <a:t>amare</a:t>
            </a:r>
          </a:p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000" i="1" dirty="0" smtClean="0">
              <a:latin typeface="Arial"/>
              <a:cs typeface="Arial"/>
            </a:endParaRPr>
          </a:p>
        </p:txBody>
      </p:sp>
      <p:cxnSp>
        <p:nvCxnSpPr>
          <p:cNvPr id="23" name="Connettore 2 22"/>
          <p:cNvCxnSpPr/>
          <p:nvPr/>
        </p:nvCxnSpPr>
        <p:spPr>
          <a:xfrm>
            <a:off x="5565034" y="4916434"/>
            <a:ext cx="1407346" cy="1146060"/>
          </a:xfrm>
          <a:prstGeom prst="straightConnector1">
            <a:avLst/>
          </a:prstGeom>
          <a:noFill/>
          <a:ln w="28575" cap="flat" cmpd="sng">
            <a:solidFill>
              <a:srgbClr val="E4782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7" name="CasellaDiTesto 26"/>
          <p:cNvSpPr txBox="1"/>
          <p:nvPr/>
        </p:nvSpPr>
        <p:spPr>
          <a:xfrm>
            <a:off x="7324791" y="5315613"/>
            <a:ext cx="4860765" cy="2298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latin typeface="Arial"/>
                <a:cs typeface="Arial"/>
              </a:rPr>
              <a:t>verbi irregolari</a:t>
            </a:r>
          </a:p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i="1" dirty="0" smtClean="0">
                <a:latin typeface="Arial"/>
                <a:cs typeface="Arial"/>
              </a:rPr>
              <a:t>andare</a:t>
            </a:r>
          </a:p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000" i="1" dirty="0" smtClean="0">
              <a:latin typeface="Arial"/>
              <a:cs typeface="Arial"/>
            </a:endParaRPr>
          </a:p>
        </p:txBody>
      </p:sp>
      <p:sp>
        <p:nvSpPr>
          <p:cNvPr id="38" name="Rettangolo arrotondato 37"/>
          <p:cNvSpPr/>
          <p:nvPr/>
        </p:nvSpPr>
        <p:spPr>
          <a:xfrm>
            <a:off x="14451015" y="2287286"/>
            <a:ext cx="7175671" cy="3214715"/>
          </a:xfrm>
          <a:prstGeom prst="roundRect">
            <a:avLst>
              <a:gd name="adj" fmla="val 16546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12541979" y="3035102"/>
            <a:ext cx="11155503" cy="3959999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40" name="Connettore 1 39"/>
          <p:cNvCxnSpPr/>
          <p:nvPr/>
        </p:nvCxnSpPr>
        <p:spPr>
          <a:xfrm>
            <a:off x="12541980" y="3035101"/>
            <a:ext cx="11155502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1" name="Rettangolo 40"/>
          <p:cNvSpPr/>
          <p:nvPr/>
        </p:nvSpPr>
        <p:spPr>
          <a:xfrm>
            <a:off x="14451015" y="2261823"/>
            <a:ext cx="7175671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err="1" smtClean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it-IT" sz="4000" baseline="30000" dirty="0" err="1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 CONIUGAZIONE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13344127" y="3761249"/>
            <a:ext cx="4140433" cy="2298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latin typeface="Arial"/>
                <a:cs typeface="Arial"/>
              </a:rPr>
              <a:t>desinenza 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latin typeface="Arial"/>
                <a:cs typeface="Arial"/>
              </a:rPr>
              <a:t>dell’infinito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i="1" dirty="0" smtClean="0">
                <a:latin typeface="Arial"/>
                <a:cs typeface="Arial"/>
              </a:rPr>
              <a:t>-ere</a:t>
            </a:r>
          </a:p>
        </p:txBody>
      </p:sp>
      <p:cxnSp>
        <p:nvCxnSpPr>
          <p:cNvPr id="43" name="Connettore 2 42"/>
          <p:cNvCxnSpPr/>
          <p:nvPr/>
        </p:nvCxnSpPr>
        <p:spPr>
          <a:xfrm flipV="1">
            <a:off x="17509961" y="4291613"/>
            <a:ext cx="1407346" cy="637880"/>
          </a:xfrm>
          <a:prstGeom prst="straightConnector1">
            <a:avLst/>
          </a:prstGeom>
          <a:noFill/>
          <a:ln w="28575" cap="flat" cmpd="sng">
            <a:solidFill>
              <a:srgbClr val="E4782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" name="CasellaDiTesto 43"/>
          <p:cNvSpPr txBox="1"/>
          <p:nvPr/>
        </p:nvSpPr>
        <p:spPr>
          <a:xfrm>
            <a:off x="19145647" y="3427384"/>
            <a:ext cx="3762348" cy="2298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latin typeface="Arial"/>
                <a:cs typeface="Arial"/>
              </a:rPr>
              <a:t>verbi regolari</a:t>
            </a:r>
          </a:p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i="1" dirty="0" smtClean="0">
                <a:latin typeface="Arial"/>
                <a:cs typeface="Arial"/>
              </a:rPr>
              <a:t>temere</a:t>
            </a:r>
          </a:p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000" i="1" dirty="0" smtClean="0">
              <a:latin typeface="Arial"/>
              <a:cs typeface="Arial"/>
            </a:endParaRPr>
          </a:p>
        </p:txBody>
      </p:sp>
      <p:cxnSp>
        <p:nvCxnSpPr>
          <p:cNvPr id="45" name="Connettore 2 44"/>
          <p:cNvCxnSpPr/>
          <p:nvPr/>
        </p:nvCxnSpPr>
        <p:spPr>
          <a:xfrm>
            <a:off x="17509961" y="4913254"/>
            <a:ext cx="1407346" cy="1146060"/>
          </a:xfrm>
          <a:prstGeom prst="straightConnector1">
            <a:avLst/>
          </a:prstGeom>
          <a:noFill/>
          <a:ln w="28575" cap="flat" cmpd="sng">
            <a:solidFill>
              <a:srgbClr val="E4782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6" name="CasellaDiTesto 45"/>
          <p:cNvSpPr txBox="1"/>
          <p:nvPr/>
        </p:nvSpPr>
        <p:spPr>
          <a:xfrm>
            <a:off x="19145646" y="5337833"/>
            <a:ext cx="4860765" cy="2298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latin typeface="Arial"/>
                <a:cs typeface="Arial"/>
              </a:rPr>
              <a:t>verbi irregolari</a:t>
            </a:r>
          </a:p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i="1" dirty="0" smtClean="0">
                <a:latin typeface="Arial"/>
                <a:cs typeface="Arial"/>
              </a:rPr>
              <a:t>vedere</a:t>
            </a:r>
          </a:p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000" i="1" dirty="0" smtClean="0">
              <a:latin typeface="Arial"/>
              <a:cs typeface="Arial"/>
            </a:endParaRPr>
          </a:p>
        </p:txBody>
      </p:sp>
      <p:sp>
        <p:nvSpPr>
          <p:cNvPr id="47" name="Rettangolo arrotondato 46"/>
          <p:cNvSpPr/>
          <p:nvPr/>
        </p:nvSpPr>
        <p:spPr>
          <a:xfrm>
            <a:off x="8597720" y="7261139"/>
            <a:ext cx="7175671" cy="3214715"/>
          </a:xfrm>
          <a:prstGeom prst="roundRect">
            <a:avLst>
              <a:gd name="adj" fmla="val 16546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6574421" y="8008955"/>
            <a:ext cx="11155501" cy="3959999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49" name="Connettore 1 48"/>
          <p:cNvCxnSpPr/>
          <p:nvPr/>
        </p:nvCxnSpPr>
        <p:spPr>
          <a:xfrm>
            <a:off x="6574421" y="8008954"/>
            <a:ext cx="11155501" cy="0"/>
          </a:xfrm>
          <a:prstGeom prst="line">
            <a:avLst/>
          </a:prstGeom>
          <a:noFill/>
          <a:ln w="25400" cap="flat">
            <a:solidFill>
              <a:srgbClr val="E0692C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Rettangolo 49"/>
          <p:cNvSpPr/>
          <p:nvPr/>
        </p:nvSpPr>
        <p:spPr>
          <a:xfrm>
            <a:off x="8597720" y="7235676"/>
            <a:ext cx="7175671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err="1" smtClean="0">
                <a:solidFill>
                  <a:schemeClr val="bg1"/>
                </a:solidFill>
                <a:latin typeface="Arial"/>
                <a:cs typeface="Arial"/>
              </a:rPr>
              <a:t>3</a:t>
            </a:r>
            <a:r>
              <a:rPr lang="it-IT" sz="4000" baseline="30000" dirty="0" err="1" smtClean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 CONIUGAZIONE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7324791" y="8735102"/>
            <a:ext cx="4192210" cy="2298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latin typeface="Arial"/>
                <a:cs typeface="Arial"/>
              </a:rPr>
              <a:t>desinenza 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latin typeface="Arial"/>
                <a:cs typeface="Arial"/>
              </a:rPr>
              <a:t>dell’infinito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i="1" dirty="0" smtClean="0">
                <a:latin typeface="Arial"/>
                <a:cs typeface="Arial"/>
              </a:rPr>
              <a:t>-ire</a:t>
            </a:r>
          </a:p>
        </p:txBody>
      </p:sp>
      <p:cxnSp>
        <p:nvCxnSpPr>
          <p:cNvPr id="52" name="Connettore 2 51"/>
          <p:cNvCxnSpPr/>
          <p:nvPr/>
        </p:nvCxnSpPr>
        <p:spPr>
          <a:xfrm flipV="1">
            <a:off x="11517001" y="9265466"/>
            <a:ext cx="1407346" cy="637880"/>
          </a:xfrm>
          <a:prstGeom prst="straightConnector1">
            <a:avLst/>
          </a:prstGeom>
          <a:noFill/>
          <a:ln w="28575" cap="flat" cmpd="sng">
            <a:solidFill>
              <a:srgbClr val="E4782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3" name="CasellaDiTesto 52"/>
          <p:cNvSpPr txBox="1"/>
          <p:nvPr/>
        </p:nvSpPr>
        <p:spPr>
          <a:xfrm>
            <a:off x="13178087" y="8401237"/>
            <a:ext cx="3762348" cy="2298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latin typeface="Arial"/>
                <a:cs typeface="Arial"/>
              </a:rPr>
              <a:t>verbi regolari</a:t>
            </a:r>
          </a:p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i="1" dirty="0" smtClean="0">
                <a:latin typeface="Arial"/>
                <a:cs typeface="Arial"/>
              </a:rPr>
              <a:t>fuggire</a:t>
            </a:r>
          </a:p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000" i="1" dirty="0" smtClean="0">
              <a:latin typeface="Arial"/>
              <a:cs typeface="Arial"/>
            </a:endParaRPr>
          </a:p>
        </p:txBody>
      </p:sp>
      <p:cxnSp>
        <p:nvCxnSpPr>
          <p:cNvPr id="54" name="Connettore 2 53"/>
          <p:cNvCxnSpPr/>
          <p:nvPr/>
        </p:nvCxnSpPr>
        <p:spPr>
          <a:xfrm>
            <a:off x="11517001" y="9887107"/>
            <a:ext cx="1407346" cy="1146060"/>
          </a:xfrm>
          <a:prstGeom prst="straightConnector1">
            <a:avLst/>
          </a:prstGeom>
          <a:noFill/>
          <a:ln w="28575" cap="flat" cmpd="sng">
            <a:solidFill>
              <a:srgbClr val="E47823"/>
            </a:solidFill>
            <a:prstDash val="solid"/>
            <a:miter lim="400000"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5" name="CasellaDiTesto 54"/>
          <p:cNvSpPr txBox="1"/>
          <p:nvPr/>
        </p:nvSpPr>
        <p:spPr>
          <a:xfrm>
            <a:off x="13178086" y="10210086"/>
            <a:ext cx="4860765" cy="229806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b="1" dirty="0" smtClean="0">
                <a:latin typeface="Arial"/>
                <a:cs typeface="Arial"/>
              </a:rPr>
              <a:t>verbi irregolari</a:t>
            </a:r>
          </a:p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4000" i="1" dirty="0" smtClean="0">
                <a:latin typeface="Arial"/>
                <a:cs typeface="Arial"/>
              </a:rPr>
              <a:t>venire</a:t>
            </a:r>
          </a:p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4000" i="1" dirty="0" smtClean="0">
              <a:latin typeface="Arial"/>
              <a:cs typeface="Arial"/>
            </a:endParaRPr>
          </a:p>
        </p:txBody>
      </p:sp>
      <p:sp>
        <p:nvSpPr>
          <p:cNvPr id="29" name="Rettangolo arrotondato 28"/>
          <p:cNvSpPr/>
          <p:nvPr/>
        </p:nvSpPr>
        <p:spPr>
          <a:xfrm>
            <a:off x="1371384" y="3786649"/>
            <a:ext cx="4155018" cy="2529899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30" name="Rettangolo arrotondato 29"/>
          <p:cNvSpPr/>
          <p:nvPr/>
        </p:nvSpPr>
        <p:spPr>
          <a:xfrm>
            <a:off x="13344128" y="3878750"/>
            <a:ext cx="4155018" cy="2529899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31" name="Rettangolo arrotondato 30"/>
          <p:cNvSpPr/>
          <p:nvPr/>
        </p:nvSpPr>
        <p:spPr>
          <a:xfrm>
            <a:off x="7327657" y="8712639"/>
            <a:ext cx="4155018" cy="2529899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1243075" y="886080"/>
            <a:ext cx="9385671" cy="93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1pPr>
            <a:lvl2pPr indent="228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2pPr>
            <a:lvl3pPr indent="457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3pPr>
            <a:lvl4pPr indent="685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4pPr>
            <a:lvl5pPr indent="9144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5pPr>
            <a:lvl6pPr indent="11430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6pPr>
            <a:lvl7pPr indent="1371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7pPr>
            <a:lvl8pPr indent="1600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8pPr>
            <a:lvl9pPr indent="1828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5000" b="1" dirty="0" smtClean="0">
                <a:solidFill>
                  <a:srgbClr val="FF6600"/>
                </a:solidFill>
                <a:latin typeface="Arial"/>
                <a:cs typeface="Arial"/>
              </a:rPr>
              <a:t>Le coniugazioni dei verbi</a:t>
            </a:r>
            <a:endParaRPr lang="it-IT" sz="5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815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500"/>
                            </p:stCondLst>
                            <p:childTnLst>
                              <p:par>
                                <p:cTn id="8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25" grpId="0"/>
      <p:bldP spid="19" grpId="0"/>
      <p:bldP spid="27" grpId="0"/>
      <p:bldP spid="38" grpId="0" animBg="1"/>
      <p:bldP spid="39" grpId="0" animBg="1"/>
      <p:bldP spid="41" grpId="0"/>
      <p:bldP spid="42" grpId="0"/>
      <p:bldP spid="44" grpId="0"/>
      <p:bldP spid="46" grpId="0"/>
      <p:bldP spid="47" grpId="0" animBg="1"/>
      <p:bldP spid="48" grpId="0" animBg="1"/>
      <p:bldP spid="50" grpId="0"/>
      <p:bldP spid="51" grpId="0"/>
      <p:bldP spid="53" grpId="0"/>
      <p:bldP spid="55" grpId="0"/>
      <p:bldP spid="29" grpId="0" animBg="1"/>
      <p:bldP spid="30" grpId="0" animBg="1"/>
      <p:bldP spid="31" grpId="0" animBg="1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11842302" y="2749348"/>
            <a:ext cx="6069853" cy="1080000"/>
          </a:xfrm>
          <a:prstGeom prst="roundRect">
            <a:avLst>
              <a:gd name="adj" fmla="val 11015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1127" y="3491661"/>
            <a:ext cx="22826190" cy="2303998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721128" y="3477800"/>
            <a:ext cx="22826187" cy="19808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tangolo 1"/>
          <p:cNvSpPr/>
          <p:nvPr/>
        </p:nvSpPr>
        <p:spPr>
          <a:xfrm>
            <a:off x="11360111" y="2693218"/>
            <a:ext cx="717567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MODO INDICATIVO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726444" y="4775760"/>
            <a:ext cx="3096756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>
                <a:solidFill>
                  <a:srgbClr val="E0692C"/>
                </a:solidFill>
                <a:latin typeface="Arial"/>
                <a:cs typeface="Arial"/>
              </a:rPr>
              <a:t>p</a:t>
            </a: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resente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io canto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420799" y="4778568"/>
            <a:ext cx="4243401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292C30"/>
                </a:solidFill>
                <a:latin typeface="Arial"/>
                <a:cs typeface="Arial"/>
              </a:rPr>
              <a:t>tempi semplici</a:t>
            </a:r>
            <a:endParaRPr lang="it-IT" sz="3000" i="1" dirty="0" smtClean="0">
              <a:solidFill>
                <a:srgbClr val="292C30"/>
              </a:solidFill>
              <a:latin typeface="Arial"/>
              <a:cs typeface="Arial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4726444" y="3839329"/>
            <a:ext cx="3096756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000000"/>
                </a:solidFill>
                <a:latin typeface="Arial"/>
                <a:cs typeface="Arial"/>
              </a:rPr>
              <a:t>per il presente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8178801" y="3836060"/>
            <a:ext cx="10667998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000000"/>
                </a:solidFill>
                <a:latin typeface="Arial"/>
                <a:cs typeface="Arial"/>
              </a:rPr>
              <a:t>per il passato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721128" y="7070460"/>
            <a:ext cx="22826187" cy="1979995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56" name="Connettore 1 55"/>
          <p:cNvCxnSpPr/>
          <p:nvPr/>
        </p:nvCxnSpPr>
        <p:spPr>
          <a:xfrm>
            <a:off x="721128" y="7070461"/>
            <a:ext cx="22826188" cy="31346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CasellaDiTesto 57"/>
          <p:cNvSpPr txBox="1"/>
          <p:nvPr/>
        </p:nvSpPr>
        <p:spPr>
          <a:xfrm>
            <a:off x="1420801" y="7473150"/>
            <a:ext cx="3862400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292C30"/>
                </a:solidFill>
                <a:latin typeface="Arial"/>
                <a:cs typeface="Arial"/>
              </a:rPr>
              <a:t>tempi composti</a:t>
            </a:r>
            <a:endParaRPr lang="it-IT" sz="3000" i="1" dirty="0" smtClean="0">
              <a:solidFill>
                <a:srgbClr val="292C30"/>
              </a:solidFill>
              <a:latin typeface="Arial"/>
              <a:cs typeface="Arial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8178800" y="7499017"/>
            <a:ext cx="3403600" cy="23031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>
                <a:solidFill>
                  <a:srgbClr val="E0692C"/>
                </a:solidFill>
                <a:latin typeface="Arial"/>
                <a:cs typeface="Arial"/>
              </a:rPr>
              <a:t>p</a:t>
            </a: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assato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 prossimo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io ho cantato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9677400" y="4775760"/>
            <a:ext cx="3633497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>
                <a:solidFill>
                  <a:srgbClr val="E0692C"/>
                </a:solidFill>
                <a:latin typeface="Arial"/>
                <a:cs typeface="Arial"/>
              </a:rPr>
              <a:t>i</a:t>
            </a: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mperfetto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io cantavo</a:t>
            </a:r>
          </a:p>
        </p:txBody>
      </p:sp>
      <p:sp>
        <p:nvSpPr>
          <p:cNvPr id="61" name="CasellaDiTesto 60"/>
          <p:cNvSpPr txBox="1"/>
          <p:nvPr/>
        </p:nvSpPr>
        <p:spPr>
          <a:xfrm>
            <a:off x="19227800" y="3847903"/>
            <a:ext cx="3909238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000000"/>
                </a:solidFill>
                <a:latin typeface="Arial"/>
                <a:cs typeface="Arial"/>
              </a:rPr>
              <a:t>per il futuro</a:t>
            </a:r>
          </a:p>
        </p:txBody>
      </p:sp>
      <p:sp>
        <p:nvSpPr>
          <p:cNvPr id="62" name="CasellaDiTesto 61"/>
          <p:cNvSpPr txBox="1"/>
          <p:nvPr/>
        </p:nvSpPr>
        <p:spPr>
          <a:xfrm>
            <a:off x="19227799" y="7499017"/>
            <a:ext cx="3909240" cy="23031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futuro anteriore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i="1" dirty="0" smtClean="0"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i="1" dirty="0" smtClean="0"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io avrò cantato</a:t>
            </a:r>
          </a:p>
        </p:txBody>
      </p:sp>
      <p:sp>
        <p:nvSpPr>
          <p:cNvPr id="63" name="CasellaDiTesto 62"/>
          <p:cNvSpPr txBox="1"/>
          <p:nvPr/>
        </p:nvSpPr>
        <p:spPr>
          <a:xfrm>
            <a:off x="19227800" y="4775760"/>
            <a:ext cx="3909238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futuro semplice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io canterò</a:t>
            </a:r>
          </a:p>
        </p:txBody>
      </p:sp>
      <p:sp>
        <p:nvSpPr>
          <p:cNvPr id="18" name="Rettangolo arrotondato 17"/>
          <p:cNvSpPr/>
          <p:nvPr/>
        </p:nvSpPr>
        <p:spPr>
          <a:xfrm>
            <a:off x="4726443" y="4702368"/>
            <a:ext cx="3096757" cy="2052000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0" name="Rettangolo arrotondato 19"/>
          <p:cNvSpPr/>
          <p:nvPr/>
        </p:nvSpPr>
        <p:spPr>
          <a:xfrm>
            <a:off x="8178800" y="4702368"/>
            <a:ext cx="10667999" cy="2052000"/>
          </a:xfrm>
          <a:prstGeom prst="roundRect">
            <a:avLst>
              <a:gd name="adj" fmla="val 15183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1" name="Rettangolo arrotondato 20"/>
          <p:cNvSpPr/>
          <p:nvPr/>
        </p:nvSpPr>
        <p:spPr>
          <a:xfrm>
            <a:off x="19227800" y="4702368"/>
            <a:ext cx="3909239" cy="2052000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2" name="Rettangolo arrotondato 21"/>
          <p:cNvSpPr/>
          <p:nvPr/>
        </p:nvSpPr>
        <p:spPr>
          <a:xfrm>
            <a:off x="19227799" y="7438341"/>
            <a:ext cx="3909240" cy="2627999"/>
          </a:xfrm>
          <a:prstGeom prst="roundRect">
            <a:avLst>
              <a:gd name="adj" fmla="val 9901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3" name="Rettangolo arrotondato 22"/>
          <p:cNvSpPr/>
          <p:nvPr/>
        </p:nvSpPr>
        <p:spPr>
          <a:xfrm>
            <a:off x="8178800" y="7438341"/>
            <a:ext cx="10671112" cy="2627999"/>
          </a:xfrm>
          <a:prstGeom prst="roundRect">
            <a:avLst>
              <a:gd name="adj" fmla="val 13531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243075" y="886080"/>
            <a:ext cx="9385671" cy="93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1pPr>
            <a:lvl2pPr indent="228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2pPr>
            <a:lvl3pPr indent="457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3pPr>
            <a:lvl4pPr indent="685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4pPr>
            <a:lvl5pPr indent="9144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5pPr>
            <a:lvl6pPr indent="11430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6pPr>
            <a:lvl7pPr indent="1371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7pPr>
            <a:lvl8pPr indent="1600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8pPr>
            <a:lvl9pPr indent="1828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5000" b="1" dirty="0" smtClean="0">
                <a:solidFill>
                  <a:srgbClr val="FF6600"/>
                </a:solidFill>
                <a:latin typeface="Arial"/>
                <a:cs typeface="Arial"/>
              </a:rPr>
              <a:t>I tempi del verbo</a:t>
            </a:r>
            <a:endParaRPr lang="it-IT" sz="5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3310897" y="4775760"/>
            <a:ext cx="4240503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20000"/>
              </a:lnSpc>
            </a:pPr>
            <a:r>
              <a:rPr lang="it-IT" sz="3000" b="1" dirty="0">
                <a:solidFill>
                  <a:srgbClr val="E0692C"/>
                </a:solidFill>
                <a:latin typeface="Arial"/>
                <a:cs typeface="Arial"/>
              </a:rPr>
              <a:t>passato remoto</a:t>
            </a:r>
          </a:p>
          <a:p>
            <a:pPr algn="ctr" rtl="0" latinLnBrk="1" hangingPunct="0">
              <a:lnSpc>
                <a:spcPct val="120000"/>
              </a:lnSpc>
            </a:pPr>
            <a:endParaRPr lang="it-IT" sz="3000" b="1" dirty="0">
              <a:solidFill>
                <a:srgbClr val="E0692C"/>
              </a:solidFill>
              <a:latin typeface="Arial"/>
              <a:cs typeface="Arial"/>
            </a:endParaRPr>
          </a:p>
          <a:p>
            <a:pPr algn="ctr" rtl="0" latinLnBrk="1" hangingPunct="0">
              <a:lnSpc>
                <a:spcPct val="120000"/>
              </a:lnSpc>
            </a:pPr>
            <a:r>
              <a:rPr lang="it-IT" sz="3000" i="1" dirty="0">
                <a:latin typeface="Arial"/>
                <a:cs typeface="Arial"/>
              </a:rPr>
              <a:t>io cantai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11842302" y="7499017"/>
            <a:ext cx="3385170" cy="23031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20000"/>
              </a:lnSpc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trapassato </a:t>
            </a:r>
          </a:p>
          <a:p>
            <a:pPr algn="ctr" rtl="0" latinLnBrk="1" hangingPunct="0">
              <a:lnSpc>
                <a:spcPct val="120000"/>
              </a:lnSpc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prossimo</a:t>
            </a:r>
          </a:p>
          <a:p>
            <a:pPr algn="ctr" rtl="0" latinLnBrk="1" hangingPunct="0">
              <a:lnSpc>
                <a:spcPct val="120000"/>
              </a:lnSpc>
            </a:pPr>
            <a:endParaRPr lang="it-IT" sz="3000" b="1" dirty="0">
              <a:solidFill>
                <a:srgbClr val="E0692C"/>
              </a:solidFill>
              <a:latin typeface="Arial"/>
              <a:cs typeface="Arial"/>
            </a:endParaRPr>
          </a:p>
          <a:p>
            <a:pPr algn="ctr" rtl="0" latinLnBrk="1" hangingPunct="0">
              <a:lnSpc>
                <a:spcPct val="120000"/>
              </a:lnSpc>
            </a:pPr>
            <a:r>
              <a:rPr lang="it-IT" sz="3000" i="1" dirty="0" smtClean="0">
                <a:latin typeface="Arial"/>
                <a:cs typeface="Arial"/>
              </a:rPr>
              <a:t>io avevo cantato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15722600" y="7499017"/>
            <a:ext cx="3025712" cy="23031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20000"/>
              </a:lnSpc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trapassato </a:t>
            </a:r>
          </a:p>
          <a:p>
            <a:pPr algn="ctr" rtl="0" latinLnBrk="1" hangingPunct="0">
              <a:lnSpc>
                <a:spcPct val="120000"/>
              </a:lnSpc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remoto</a:t>
            </a:r>
          </a:p>
          <a:p>
            <a:pPr algn="ctr" rtl="0" latinLnBrk="1" hangingPunct="0">
              <a:lnSpc>
                <a:spcPct val="120000"/>
              </a:lnSpc>
            </a:pPr>
            <a:endParaRPr lang="it-IT" sz="3000" b="1" dirty="0">
              <a:solidFill>
                <a:srgbClr val="E0692C"/>
              </a:solidFill>
              <a:latin typeface="Arial"/>
              <a:cs typeface="Arial"/>
            </a:endParaRPr>
          </a:p>
          <a:p>
            <a:pPr algn="ctr" rtl="0" latinLnBrk="1" hangingPunct="0">
              <a:lnSpc>
                <a:spcPct val="120000"/>
              </a:lnSpc>
            </a:pPr>
            <a:r>
              <a:rPr lang="it-IT" sz="3000" i="1" dirty="0">
                <a:latin typeface="Arial"/>
                <a:cs typeface="Arial"/>
              </a:rPr>
              <a:t>io </a:t>
            </a:r>
            <a:r>
              <a:rPr lang="it-IT" sz="3000" i="1" dirty="0" smtClean="0">
                <a:latin typeface="Arial"/>
                <a:cs typeface="Arial"/>
              </a:rPr>
              <a:t>ebbi cantato</a:t>
            </a:r>
            <a:endParaRPr lang="it-IT" sz="30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71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6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9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4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9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4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2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25" grpId="0"/>
      <p:bldP spid="19" grpId="0"/>
      <p:bldP spid="32" grpId="0"/>
      <p:bldP spid="33" grpId="0"/>
      <p:bldP spid="37" grpId="0" animBg="1"/>
      <p:bldP spid="58" grpId="0"/>
      <p:bldP spid="59" grpId="0"/>
      <p:bldP spid="35" grpId="0"/>
      <p:bldP spid="61" grpId="0"/>
      <p:bldP spid="62" grpId="0"/>
      <p:bldP spid="63" grpId="0"/>
      <p:bldP spid="18" grpId="0" animBg="1"/>
      <p:bldP spid="20" grpId="0" animBg="1"/>
      <p:bldP spid="21" grpId="0" animBg="1"/>
      <p:bldP spid="22" grpId="0" animBg="1"/>
      <p:bldP spid="23" grpId="0" animBg="1"/>
      <p:bldP spid="24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8133504" y="2730204"/>
            <a:ext cx="8136792" cy="2591994"/>
          </a:xfrm>
          <a:prstGeom prst="roundRect">
            <a:avLst>
              <a:gd name="adj" fmla="val 10302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1127" y="3528651"/>
            <a:ext cx="22826190" cy="2049121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0" name="Connettore 1 9"/>
          <p:cNvCxnSpPr/>
          <p:nvPr/>
        </p:nvCxnSpPr>
        <p:spPr>
          <a:xfrm flipV="1">
            <a:off x="721127" y="3509192"/>
            <a:ext cx="22826188" cy="19459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tangolo 1"/>
          <p:cNvSpPr/>
          <p:nvPr/>
        </p:nvSpPr>
        <p:spPr>
          <a:xfrm>
            <a:off x="8579743" y="2730202"/>
            <a:ext cx="717567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MODO CONGIUNTIVO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241044" y="4573921"/>
            <a:ext cx="4601258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>
                <a:solidFill>
                  <a:srgbClr val="E0692C"/>
                </a:solidFill>
                <a:latin typeface="Arial"/>
                <a:cs typeface="Arial"/>
              </a:rPr>
              <a:t>p</a:t>
            </a: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resente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(che) io canti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420799" y="4562089"/>
            <a:ext cx="6542723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latin typeface="Arial"/>
                <a:cs typeface="Arial"/>
              </a:rPr>
              <a:t>tempi semplici</a:t>
            </a:r>
            <a:endParaRPr lang="it-IT" sz="3000" i="1" dirty="0" smtClean="0">
              <a:latin typeface="Arial"/>
              <a:cs typeface="Arial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241044" y="3571513"/>
            <a:ext cx="4601258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000000"/>
                </a:solidFill>
                <a:latin typeface="Arial"/>
                <a:cs typeface="Arial"/>
              </a:rPr>
              <a:t>per il presente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2542274" y="3568244"/>
            <a:ext cx="4601258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000000"/>
                </a:solidFill>
                <a:latin typeface="Arial"/>
                <a:cs typeface="Arial"/>
              </a:rPr>
              <a:t>per il passato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721127" y="6963500"/>
            <a:ext cx="22826187" cy="1331998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56" name="Connettore 1 55"/>
          <p:cNvCxnSpPr/>
          <p:nvPr/>
        </p:nvCxnSpPr>
        <p:spPr>
          <a:xfrm>
            <a:off x="721127" y="6994846"/>
            <a:ext cx="22826189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CasellaDiTesto 57"/>
          <p:cNvSpPr txBox="1"/>
          <p:nvPr/>
        </p:nvSpPr>
        <p:spPr>
          <a:xfrm>
            <a:off x="1420801" y="7280930"/>
            <a:ext cx="4345000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latin typeface="Arial"/>
                <a:cs typeface="Arial"/>
              </a:rPr>
              <a:t>tempi composti</a:t>
            </a:r>
            <a:endParaRPr lang="it-IT" sz="3000" i="1" dirty="0" smtClean="0">
              <a:latin typeface="Arial"/>
              <a:cs typeface="Arial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12542274" y="7307431"/>
            <a:ext cx="4601258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>
                <a:solidFill>
                  <a:srgbClr val="E0692C"/>
                </a:solidFill>
                <a:latin typeface="Arial"/>
                <a:cs typeface="Arial"/>
              </a:rPr>
              <a:t>p</a:t>
            </a: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assato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(che) io abbia cantato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12542274" y="4574204"/>
            <a:ext cx="4601258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>
                <a:solidFill>
                  <a:srgbClr val="E0692C"/>
                </a:solidFill>
                <a:latin typeface="Arial"/>
                <a:cs typeface="Arial"/>
              </a:rPr>
              <a:t>i</a:t>
            </a: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mperfetto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(che) io cantassi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7241043" y="4586392"/>
            <a:ext cx="4601259" cy="2051996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12542273" y="4586392"/>
            <a:ext cx="4601259" cy="2051996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17" name="Rettangolo arrotondato 16"/>
          <p:cNvSpPr/>
          <p:nvPr/>
        </p:nvSpPr>
        <p:spPr>
          <a:xfrm>
            <a:off x="12542273" y="7216562"/>
            <a:ext cx="9377927" cy="2268000"/>
          </a:xfrm>
          <a:prstGeom prst="roundRect">
            <a:avLst>
              <a:gd name="adj" fmla="val 9137"/>
            </a:avLst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243075" y="886080"/>
            <a:ext cx="9385671" cy="93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1pPr>
            <a:lvl2pPr indent="228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2pPr>
            <a:lvl3pPr indent="457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3pPr>
            <a:lvl4pPr indent="685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4pPr>
            <a:lvl5pPr indent="9144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5pPr>
            <a:lvl6pPr indent="11430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6pPr>
            <a:lvl7pPr indent="1371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7pPr>
            <a:lvl8pPr indent="1600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8pPr>
            <a:lvl9pPr indent="1828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5000" b="1" dirty="0">
                <a:solidFill>
                  <a:srgbClr val="FF6600"/>
                </a:solidFill>
                <a:latin typeface="Arial"/>
                <a:cs typeface="Arial"/>
              </a:rPr>
              <a:t>I tempi del verbo</a:t>
            </a:r>
            <a:endParaRPr lang="it-IT" sz="5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7277945" y="7307431"/>
            <a:ext cx="4601258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rtl="0" latinLnBrk="1" hangingPunct="0">
              <a:lnSpc>
                <a:spcPct val="120000"/>
              </a:lnSpc>
            </a:pPr>
            <a:r>
              <a:rPr lang="it-IT" sz="3000" b="1" dirty="0">
                <a:solidFill>
                  <a:srgbClr val="E0692C"/>
                </a:solidFill>
                <a:latin typeface="Arial"/>
                <a:cs typeface="Arial"/>
              </a:rPr>
              <a:t>t</a:t>
            </a: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rapassato</a:t>
            </a:r>
          </a:p>
          <a:p>
            <a:pPr algn="ctr" rtl="0" latinLnBrk="1" hangingPunct="0">
              <a:lnSpc>
                <a:spcPct val="120000"/>
              </a:lnSpc>
            </a:pPr>
            <a:endParaRPr lang="it-IT" sz="3000" b="1" dirty="0">
              <a:solidFill>
                <a:srgbClr val="E0692C"/>
              </a:solidFill>
              <a:latin typeface="Arial"/>
              <a:cs typeface="Arial"/>
            </a:endParaRPr>
          </a:p>
          <a:p>
            <a:pPr algn="ctr" rtl="0" latinLnBrk="1" hangingPunct="0">
              <a:lnSpc>
                <a:spcPct val="120000"/>
              </a:lnSpc>
            </a:pPr>
            <a:r>
              <a:rPr lang="it-IT" sz="3000" i="1" dirty="0">
                <a:latin typeface="Arial"/>
                <a:cs typeface="Arial"/>
              </a:rPr>
              <a:t>(</a:t>
            </a:r>
            <a:r>
              <a:rPr lang="it-IT" sz="3000" i="1" dirty="0" smtClean="0">
                <a:latin typeface="Arial"/>
                <a:cs typeface="Arial"/>
              </a:rPr>
              <a:t>che) io avessi cantato</a:t>
            </a:r>
          </a:p>
        </p:txBody>
      </p:sp>
    </p:spTree>
    <p:extLst>
      <p:ext uri="{BB962C8B-B14F-4D97-AF65-F5344CB8AC3E}">
        <p14:creationId xmlns:p14="http://schemas.microsoft.com/office/powerpoint/2010/main" val="4821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6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1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6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25" grpId="0"/>
      <p:bldP spid="19" grpId="0"/>
      <p:bldP spid="32" grpId="0"/>
      <p:bldP spid="33" grpId="0"/>
      <p:bldP spid="37" grpId="0" animBg="1"/>
      <p:bldP spid="58" grpId="0"/>
      <p:bldP spid="59" grpId="0"/>
      <p:bldP spid="35" grpId="0"/>
      <p:bldP spid="15" grpId="0" animBg="1"/>
      <p:bldP spid="16" grpId="0" animBg="1"/>
      <p:bldP spid="17" grpId="0" animBg="1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7894870" y="2642679"/>
            <a:ext cx="8445722" cy="2663994"/>
          </a:xfrm>
          <a:prstGeom prst="roundRect">
            <a:avLst>
              <a:gd name="adj" fmla="val 11805"/>
            </a:avLst>
          </a:prstGeom>
          <a:solidFill>
            <a:srgbClr val="E47823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21127" y="3390591"/>
            <a:ext cx="22826190" cy="2268000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10" name="Connettore 1 9"/>
          <p:cNvCxnSpPr/>
          <p:nvPr/>
        </p:nvCxnSpPr>
        <p:spPr>
          <a:xfrm>
            <a:off x="721128" y="3396537"/>
            <a:ext cx="22826187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Rettangolo 1"/>
          <p:cNvSpPr/>
          <p:nvPr/>
        </p:nvSpPr>
        <p:spPr>
          <a:xfrm>
            <a:off x="7894871" y="2617547"/>
            <a:ext cx="8445721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lnSpc>
                <a:spcPct val="110000"/>
              </a:lnSpc>
            </a:pPr>
            <a:r>
              <a:rPr lang="it-IT" sz="4000" dirty="0" smtClean="0">
                <a:solidFill>
                  <a:schemeClr val="bg1"/>
                </a:solidFill>
                <a:latin typeface="Arial"/>
                <a:cs typeface="Arial"/>
              </a:rPr>
              <a:t>MODO CONDIZIONALE</a:t>
            </a:r>
            <a:endParaRPr lang="it-IT" sz="4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241044" y="4740666"/>
            <a:ext cx="4601258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presente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io canterei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420800" y="4611307"/>
            <a:ext cx="3379802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latin typeface="Arial"/>
                <a:cs typeface="Arial"/>
              </a:rPr>
              <a:t>tempi semplici</a:t>
            </a:r>
            <a:endParaRPr lang="it-IT" sz="3000" i="1" dirty="0" smtClean="0">
              <a:latin typeface="Arial"/>
              <a:cs typeface="Arial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7241044" y="3738258"/>
            <a:ext cx="4601258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000000"/>
                </a:solidFill>
                <a:latin typeface="Arial"/>
                <a:cs typeface="Arial"/>
              </a:rPr>
              <a:t>per il presente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12542274" y="3734989"/>
            <a:ext cx="4601258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solidFill>
                  <a:srgbClr val="000000"/>
                </a:solidFill>
                <a:latin typeface="Arial"/>
                <a:cs typeface="Arial"/>
              </a:rPr>
              <a:t>per il passato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721128" y="7092210"/>
            <a:ext cx="22826190" cy="1331998"/>
          </a:xfrm>
          <a:prstGeom prst="rect">
            <a:avLst/>
          </a:prstGeom>
          <a:solidFill>
            <a:srgbClr val="FFDDB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cxnSp>
        <p:nvCxnSpPr>
          <p:cNvPr id="56" name="Connettore 1 55"/>
          <p:cNvCxnSpPr/>
          <p:nvPr/>
        </p:nvCxnSpPr>
        <p:spPr>
          <a:xfrm>
            <a:off x="721126" y="7092329"/>
            <a:ext cx="22826190" cy="0"/>
          </a:xfrm>
          <a:prstGeom prst="line">
            <a:avLst/>
          </a:prstGeom>
          <a:noFill/>
          <a:ln w="25400" cap="flat">
            <a:solidFill>
              <a:srgbClr val="E47823"/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8" name="CasellaDiTesto 57"/>
          <p:cNvSpPr txBox="1"/>
          <p:nvPr/>
        </p:nvSpPr>
        <p:spPr>
          <a:xfrm>
            <a:off x="1420801" y="7579769"/>
            <a:ext cx="3379800" cy="6412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 smtClean="0">
                <a:latin typeface="Arial"/>
                <a:cs typeface="Arial"/>
              </a:rPr>
              <a:t>tempi composti</a:t>
            </a:r>
            <a:endParaRPr lang="it-IT" sz="3000" i="1" dirty="0" smtClean="0">
              <a:latin typeface="Arial"/>
              <a:cs typeface="Arial"/>
            </a:endParaRPr>
          </a:p>
        </p:txBody>
      </p:sp>
      <p:sp>
        <p:nvSpPr>
          <p:cNvPr id="59" name="CasellaDiTesto 58"/>
          <p:cNvSpPr txBox="1"/>
          <p:nvPr/>
        </p:nvSpPr>
        <p:spPr>
          <a:xfrm>
            <a:off x="12542274" y="7436140"/>
            <a:ext cx="4601258" cy="17491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b="1" dirty="0">
                <a:solidFill>
                  <a:srgbClr val="E0692C"/>
                </a:solidFill>
                <a:latin typeface="Arial"/>
                <a:cs typeface="Arial"/>
              </a:rPr>
              <a:t>p</a:t>
            </a:r>
            <a:r>
              <a:rPr lang="it-IT" sz="3000" b="1" dirty="0" smtClean="0">
                <a:solidFill>
                  <a:srgbClr val="E0692C"/>
                </a:solidFill>
                <a:latin typeface="Arial"/>
                <a:cs typeface="Arial"/>
              </a:rPr>
              <a:t>assato</a:t>
            </a: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it-IT" sz="3000" b="1" dirty="0" smtClean="0">
              <a:solidFill>
                <a:srgbClr val="E0692C"/>
              </a:solidFill>
              <a:latin typeface="Arial"/>
              <a:cs typeface="Arial"/>
            </a:endParaRPr>
          </a:p>
          <a:p>
            <a:pPr marL="0" marR="0" indent="0" algn="ctr" defTabSz="457200" rtl="0" fontAlgn="auto" latinLnBrk="1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000" i="1" dirty="0" smtClean="0">
                <a:latin typeface="Arial"/>
                <a:cs typeface="Arial"/>
              </a:rPr>
              <a:t>io avrei cantato</a:t>
            </a:r>
          </a:p>
        </p:txBody>
      </p:sp>
      <p:sp>
        <p:nvSpPr>
          <p:cNvPr id="14" name="Rettangolo arrotondato 13"/>
          <p:cNvSpPr/>
          <p:nvPr/>
        </p:nvSpPr>
        <p:spPr>
          <a:xfrm>
            <a:off x="7241043" y="4675573"/>
            <a:ext cx="4601259" cy="2160000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12542274" y="7339693"/>
            <a:ext cx="4601259" cy="2160000"/>
          </a:xfrm>
          <a:prstGeom prst="roundRect">
            <a:avLst/>
          </a:prstGeom>
          <a:noFill/>
          <a:ln w="76200" cap="flat" cmpd="sng">
            <a:solidFill>
              <a:srgbClr val="E47823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12500" b="0" i="0" u="none" strike="noStrike" cap="none" spc="0" normalizeH="0" baseline="0">
              <a:ln>
                <a:noFill/>
              </a:ln>
              <a:solidFill>
                <a:srgbClr val="53585F"/>
              </a:solidFill>
              <a:effectLst/>
              <a:uFillTx/>
              <a:latin typeface="+mn-lt"/>
              <a:ea typeface="+mn-ea"/>
              <a:cs typeface="+mn-cs"/>
              <a:sym typeface="Source Sans Pro Ligh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243075" y="886080"/>
            <a:ext cx="9385671" cy="93615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50800" tIns="50800" rIns="50800" bIns="50800" numCol="1" spcCol="38100" rtlCol="0" anchor="ctr">
            <a:spAutoFit/>
          </a:bodyPr>
          <a:lstStyle>
            <a:lvl1pPr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1pPr>
            <a:lvl2pPr indent="228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2pPr>
            <a:lvl3pPr indent="457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3pPr>
            <a:lvl4pPr indent="685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4pPr>
            <a:lvl5pPr indent="9144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5pPr>
            <a:lvl6pPr indent="11430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6pPr>
            <a:lvl7pPr indent="13716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7pPr>
            <a:lvl8pPr indent="16002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8pPr>
            <a:lvl9pPr indent="1828800" defTabSz="457200">
              <a:lnSpc>
                <a:spcPct val="70000"/>
              </a:lnSpc>
              <a:defRPr sz="12500" spc="0">
                <a:solidFill>
                  <a:srgbClr val="53585F"/>
                </a:solidFill>
                <a:latin typeface="+mn-lt"/>
                <a:ea typeface="+mn-ea"/>
                <a:cs typeface="+mn-cs"/>
                <a:sym typeface="Source Sans Pro Light"/>
              </a:defRPr>
            </a:lvl9pPr>
          </a:lstStyle>
          <a:p>
            <a:pPr defTabSz="914400"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t-IT" sz="5000" b="1" dirty="0">
                <a:solidFill>
                  <a:srgbClr val="FF6600"/>
                </a:solidFill>
                <a:latin typeface="Arial"/>
                <a:cs typeface="Arial"/>
              </a:rPr>
              <a:t>I tempi del verbo</a:t>
            </a:r>
            <a:endParaRPr lang="it-IT" sz="5000" b="1" dirty="0">
              <a:solidFill>
                <a:srgbClr val="FF66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39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r"/>
      </p:transition>
    </mc:Choice>
    <mc:Fallback xmlns="">
      <p:transition xmlns:p14="http://schemas.microsoft.com/office/powerpoint/2010/main" spd="slow">
        <p:push dir="r"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3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  <p:bldP spid="25" grpId="0"/>
      <p:bldP spid="19" grpId="0"/>
      <p:bldP spid="32" grpId="0"/>
      <p:bldP spid="33" grpId="0"/>
      <p:bldP spid="37" grpId="0" animBg="1"/>
      <p:bldP spid="58" grpId="0"/>
      <p:bldP spid="59" grpId="0"/>
      <p:bldP spid="14" grpId="0" animBg="1"/>
      <p:bldP spid="15" grpId="0" animBg="1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53585F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7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5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n-lt"/>
            <a:ea typeface="+mn-ea"/>
            <a:cs typeface="+mn-cs"/>
            <a:sym typeface="Source Sans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7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5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n-lt"/>
            <a:ea typeface="+mn-ea"/>
            <a:cs typeface="+mn-cs"/>
            <a:sym typeface="Source Sans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 Light"/>
        <a:ea typeface="Source Sans Pro Light"/>
        <a:cs typeface="Source Sans Pro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7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5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n-lt"/>
            <a:ea typeface="+mn-ea"/>
            <a:cs typeface="+mn-cs"/>
            <a:sym typeface="Source Sans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7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500" b="0" i="0" u="none" strike="noStrike" cap="none" spc="0" normalizeH="0" baseline="0">
            <a:ln>
              <a:noFill/>
            </a:ln>
            <a:solidFill>
              <a:srgbClr val="53585F"/>
            </a:solidFill>
            <a:effectLst/>
            <a:uFillTx/>
            <a:latin typeface="+mn-lt"/>
            <a:ea typeface="+mn-ea"/>
            <a:cs typeface="+mn-cs"/>
            <a:sym typeface="Source Sans Pro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542</Words>
  <Application>Microsoft Macintosh PowerPoint</Application>
  <PresentationFormat>Personalizzato</PresentationFormat>
  <Paragraphs>252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White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Elisabetta Cavagnino</cp:lastModifiedBy>
  <cp:revision>195</cp:revision>
  <dcterms:modified xsi:type="dcterms:W3CDTF">2016-01-11T15:29:55Z</dcterms:modified>
</cp:coreProperties>
</file>